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8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8" r:id="rId23"/>
    <p:sldId id="289" r:id="rId24"/>
    <p:sldId id="280" r:id="rId25"/>
    <p:sldId id="283" r:id="rId26"/>
    <p:sldId id="282" r:id="rId27"/>
    <p:sldId id="296" r:id="rId28"/>
    <p:sldId id="291" r:id="rId29"/>
    <p:sldId id="298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ECBE-D6AA-85FC-ADA7-E43E1F21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00892-0F75-D24B-B04D-13F4DACD2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34DE-B340-51C2-357C-57A51BE7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F629-308E-46FB-FC69-FC82CC08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795BE-D3D8-2EF0-F132-135E7D67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E0C28-0274-5758-0E8F-4A74B4E4D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E655-BFD7-33B4-67F2-9444F8A5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D7F3D-DC6A-CD37-8D34-3B6427588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8ECF-C27E-64C1-747A-FDB69D17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64D91-4F4C-5EF3-1CA5-8BAF6B80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AF4B-AA67-8CB1-A20B-0D942ADC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71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C66D6-4028-5CC1-95CC-4EEBCEBB5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B3D4C-3120-BFF8-BD7E-6E1ED121C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9C95F-253B-22A3-8C2C-BD6993A9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BA5A-A199-3B94-627D-81C2647C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9E9C-CC82-2A03-1AC3-57E6953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022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EABD-AED8-2164-93F9-FBCE1BE4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080-B8D5-D5A8-C9C8-6060CF62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BAF66-AF33-7B09-336D-47DB3229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0175-A90A-A8E4-6E2F-A18723B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C701A-85CB-3393-5328-340BB914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FB70D-1EB9-CE72-EE4D-F5B7A2CF9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A893-9708-2495-3573-39CC3F22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FDC2C-959A-6F4E-A28F-4EE369B40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B5A4-86AC-847F-00A0-54C3BFD4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6959-4A5F-F1A6-BB5B-1AE450AD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C8E2-2DC7-5D0B-7EA3-1A389C46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3E3218-0564-DC41-634F-D367C273C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5F84-7067-D739-0C54-CB8DF644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01B8-B330-5AC9-8C8F-A3286461F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30DCF-9984-1716-99C4-ED52AA91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F594A-8DF1-E94A-C5E6-6539263E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8538A-6ACE-57D9-4FB2-907B1CF8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84D6B-A11F-EEE4-28FB-FAECF055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F1943-9BED-500B-EC09-5C9AA1D59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7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BB98-C515-D70D-073D-41DD5D6E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992D-A219-FAA6-9DA7-A3C6CA346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AC3E0-F2CC-8E8D-7F9D-680B564EE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A47B5-4B18-B2F1-8DFF-D04B6CA00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578A1-779B-83F2-6203-FF35CD328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3979-3EE3-6F48-B3A6-F9293751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2F8C6-A2D9-A77D-69CC-3F12E132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AEB13-DD24-CDDF-47AE-041012DB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443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F29E-6714-03F9-4034-42CED58D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91770-A288-D562-0251-AECCBBD9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651F7-6602-13CD-C3F3-1D986EE6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E44CE-CCD3-6097-14BB-E7A2422A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8FDCE-B3B0-024A-E313-889D1CF38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5B128-2FA9-0DEA-55E3-4AE057C4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BA346-5A8D-FF90-AE06-1DBC4F1B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551EB-801E-C650-D6DD-993D18E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78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5EDD-A5BC-34BE-C56C-1844D11E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64AA-F72A-8E56-66FF-C87AE838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B2E87-D0D7-6F42-9BDF-3C6DA5BC8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CBC74-0EEE-7833-014F-6F4528F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1C0DC-A0E6-FB16-9241-C9BF865B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C5A6E-B16F-1EB6-7EEF-5C8853B4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FCA33-38A3-9DBC-07D8-7F543AB59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6F1E-814A-1C74-AEA1-F53556DC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00398-6214-6A91-54E1-B41E8F583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519AC-0146-911A-FEEE-ED3998F2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2098-2F5E-0912-5317-AA5E4655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3B656-D855-E350-45BF-7E6C98F5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76-D96C-3AEB-FAAE-1A005EBA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95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394E9-D6F3-74B5-911A-EE5ED62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EC87C-7264-FCF1-AEB2-6BE87591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CBC07-4B96-D7EC-96E9-298A25C48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D645-B2DE-4AAD-8090-BEBC8AA6BF22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175AB-447B-DF6A-C014-4644D0824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2F3B5-9492-0B9E-CB0F-463EFC21C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70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iaiglobal.or.id/assets/files/file_sak/ilustrasi/412/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40C0-B84B-2BE3-6244-B77302EFB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AKUNTANSI WAKAF</a:t>
            </a:r>
            <a:endParaRPr lang="en-ID" dirty="0">
              <a:latin typeface="Candara" panose="020E05020303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5EFE-B3BA-EEB8-45B9-42D3949FFD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Ahmad Baehaqi, SEI, </a:t>
            </a:r>
            <a:r>
              <a:rPr lang="en-US" dirty="0" err="1">
                <a:latin typeface="Candara" panose="020E0502030303020204" pitchFamily="34" charset="0"/>
              </a:rPr>
              <a:t>M.Ak</a:t>
            </a:r>
            <a:endParaRPr lang="en-ID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1711730"/>
            <a:ext cx="5879787" cy="2384627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Laporan</a:t>
            </a:r>
            <a:r>
              <a:rPr sz="2500" spc="-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posisi</a:t>
            </a:r>
            <a:r>
              <a:rPr sz="2500" spc="-3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keuangan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Laporan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rincian aset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Laporan</a:t>
            </a:r>
            <a:r>
              <a:rPr sz="2500" spc="-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aktivitas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Laporan</a:t>
            </a:r>
            <a:r>
              <a:rPr sz="2500" spc="-3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arus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kas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20" dirty="0">
                <a:latin typeface="Candara" panose="020E0502030303020204" pitchFamily="34" charset="0"/>
                <a:cs typeface="Calibri"/>
              </a:rPr>
              <a:t>Catatan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atas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laporan</a:t>
            </a:r>
            <a:r>
              <a:rPr sz="2500" spc="-3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keuangan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9CD30A-7D87-F9DB-E5B6-961BAAD7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20" dirty="0">
                <a:latin typeface="Candara" panose="020E0502030303020204" pitchFamily="34" charset="0"/>
                <a:cs typeface="Calibri"/>
              </a:rPr>
              <a:t>KOMPONEN</a:t>
            </a:r>
            <a:r>
              <a:rPr lang="en-ID" sz="4400" spc="-3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10" dirty="0">
                <a:latin typeface="Candara" panose="020E0502030303020204" pitchFamily="34" charset="0"/>
                <a:cs typeface="Calibri"/>
              </a:rPr>
              <a:t>KEUANGAN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71880" y="1826120"/>
          <a:ext cx="10480674" cy="4060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39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20x2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20x1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LANCAR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Kas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setara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Piutang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Surat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berharga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Logam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mulia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lancar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LANCAR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Surat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berharga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Investasi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entitas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tetap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093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takberwujud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068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lancar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524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2DB3CE-A790-95DE-7D79-82D74FEA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5" dirty="0">
                <a:latin typeface="Candara" panose="020E0502030303020204" pitchFamily="34" charset="0"/>
                <a:cs typeface="Calibri"/>
              </a:rPr>
              <a:t>POSISI</a:t>
            </a:r>
            <a:r>
              <a:rPr lang="en-ID" sz="4400" spc="-4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10" dirty="0">
                <a:latin typeface="Candara" panose="020E0502030303020204" pitchFamily="34" charset="0"/>
                <a:cs typeface="Calibri"/>
              </a:rPr>
              <a:t>KEUANGAN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71880" y="1851545"/>
          <a:ext cx="10481945" cy="3418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2171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20x2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20x1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marL="50800">
                        <a:lnSpc>
                          <a:spcPts val="195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LIABILITAS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21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LIABILITAS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JANGKA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PENDEK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21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Utang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19810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21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Wakaf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temporer jangka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pendek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19810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21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Liabilitas</a:t>
                      </a:r>
                      <a:r>
                        <a:rPr sz="1800" spc="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jangka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pendek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19810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21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LIABILITAS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JANGKA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PANJANG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921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Wakaf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temporer jangka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panjang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19810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767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Liabilitas</a:t>
                      </a:r>
                      <a:r>
                        <a:rPr sz="1800" spc="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jangka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panjang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lain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19810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76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NETO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14">
                <a:tc>
                  <a:txBody>
                    <a:bodyPr/>
                    <a:lstStyle/>
                    <a:p>
                      <a:pPr marL="50800">
                        <a:lnSpc>
                          <a:spcPts val="193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19810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DEF46B-C06B-F134-124A-60CA644F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5" dirty="0">
                <a:latin typeface="Candara" panose="020E0502030303020204" pitchFamily="34" charset="0"/>
                <a:cs typeface="Calibri"/>
              </a:rPr>
              <a:t>POSISI</a:t>
            </a:r>
            <a:r>
              <a:rPr lang="en-ID" sz="4400" spc="-3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10" dirty="0">
                <a:latin typeface="Candara" panose="020E0502030303020204" pitchFamily="34" charset="0"/>
                <a:cs typeface="Calibri"/>
              </a:rPr>
              <a:t>KEUANGAN</a:t>
            </a:r>
            <a:r>
              <a:rPr lang="en-ID" sz="44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(LANJUTAN)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1748" y="1839760"/>
          <a:ext cx="10519407" cy="444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7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20x2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20x1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238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WAKAF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BERSUMBER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DARI: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WAKAF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BERSUMBER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DARI: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WAKIF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18440" marR="48260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PENGELOLAAN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PENGEMBANGAN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JUMLAH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WAKIF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48260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PENGELOLAAN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PENGEMBANGAN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JUMLAH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Kas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setara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Piutang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60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589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Surat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berharga: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Efek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ekuitas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Efek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utang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Logam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mulia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Aset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lancar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lain: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sewa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0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Lainnya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36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Investasi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entitas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416094-7F01-7C94-2AEB-0110B9CD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5" dirty="0">
                <a:latin typeface="Candara" panose="020E0502030303020204" pitchFamily="34" charset="0"/>
                <a:cs typeface="Calibri"/>
              </a:rPr>
              <a:t>RINCIAN</a:t>
            </a:r>
            <a:r>
              <a:rPr lang="en-ID" sz="4400" spc="-3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dirty="0">
                <a:latin typeface="Candara" panose="020E0502030303020204" pitchFamily="34" charset="0"/>
                <a:cs typeface="Calibri"/>
              </a:rPr>
              <a:t>ASET</a:t>
            </a:r>
            <a:r>
              <a:rPr lang="en-ID" sz="44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WAKAF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5388" y="647642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8200" y="1349959"/>
          <a:ext cx="10518773" cy="5535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5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20x2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20x1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8595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WAKAF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BERSUMBER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DARI: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8300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WAKAF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BERSUMBER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DARI: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7500" algn="ctr">
                        <a:lnSpc>
                          <a:spcPts val="188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WAKIF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HASIL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66370" marR="59055" algn="ctr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PENGELOLAAN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PENGEMBANGAN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JUMLAH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88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WAKIF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HASIL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6040" marR="69215" algn="ctr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PENGELOLAAN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PENGEMBANGAN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JUMLAH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tetap: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atas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tanah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Bangunan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milik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satuan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rumah susun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Kendaraan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Tanaman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Lainnya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takberwujud: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kekayaan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intelektual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Lainnya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lancar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lain: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sewa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526">
                <a:tc>
                  <a:txBody>
                    <a:bodyPr/>
                    <a:lstStyle/>
                    <a:p>
                      <a:pPr marL="23495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Lainnya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23495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Jumlah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8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E552459-B99F-62B0-D2C6-E6773D83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RINCIAN</a:t>
            </a:r>
            <a:r>
              <a:rPr lang="en-ID" sz="44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dirty="0">
                <a:latin typeface="Candara" panose="020E0502030303020204" pitchFamily="34" charset="0"/>
                <a:cs typeface="Calibri"/>
              </a:rPr>
              <a:t>ASET</a:t>
            </a:r>
            <a:r>
              <a:rPr lang="en-ID" sz="44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WAKAF</a:t>
            </a:r>
            <a:r>
              <a:rPr lang="en-ID" sz="44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(LANJUTAN)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8200" y="1858911"/>
          <a:ext cx="10516234" cy="3755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20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PENGHASILAN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260">
                        <a:lnSpc>
                          <a:spcPts val="1739"/>
                        </a:lnSpc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PENERIMAAN</a:t>
                      </a:r>
                      <a:r>
                        <a:rPr sz="1600" b="1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WAKAF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260">
                        <a:lnSpc>
                          <a:spcPts val="1739"/>
                        </a:lnSpc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082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260">
                        <a:lnSpc>
                          <a:spcPts val="1739"/>
                        </a:lnSpc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Surat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berharga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145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260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Logam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mulia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145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89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Bangunan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209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895">
                        <a:lnSpc>
                          <a:spcPts val="1739"/>
                        </a:lnSpc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Kendaraan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272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8895">
                        <a:lnSpc>
                          <a:spcPts val="1739"/>
                        </a:lnSpc>
                      </a:pP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Tanaman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272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953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atas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tanah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336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953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milik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rumah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susun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336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4953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kekayaan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intelektual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39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016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sewa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463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239">
                <a:tc>
                  <a:txBody>
                    <a:bodyPr/>
                    <a:lstStyle/>
                    <a:p>
                      <a:pPr marL="5016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Lain-lain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48463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136D29-B0B5-8883-BEEC-2F257F31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3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AKTIVITAS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8200" y="1825625"/>
          <a:ext cx="10515600" cy="3364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48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b="1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DAMPAK</a:t>
                      </a: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PENGUKURAN</a:t>
                      </a:r>
                      <a:r>
                        <a:rPr sz="16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ULANG</a:t>
                      </a:r>
                      <a:r>
                        <a:rPr sz="16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b="1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WAKAF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295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Surat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berharga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232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Logam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mulia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232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492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Bangunan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168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4925">
                        <a:lnSpc>
                          <a:spcPts val="1739"/>
                        </a:lnSpc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Kendaraan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105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4925">
                        <a:lnSpc>
                          <a:spcPts val="1739"/>
                        </a:lnSpc>
                      </a:pP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Tanaman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105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429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atas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tanah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50414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429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milik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rumah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susun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4978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429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kekayaan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intelektual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49780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365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Hak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sewa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4914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pPr marL="3365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Lain-lain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04914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E40FBB-E4D8-F8FD-9125-5963F780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AKTIVITAS (LANJUTAN)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8200" y="1785251"/>
          <a:ext cx="10515600" cy="3108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55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6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PENGELOLAAN</a:t>
                      </a:r>
                      <a:r>
                        <a:rPr sz="1600" b="1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b="1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PENGEMBANGAN</a:t>
                      </a:r>
                      <a:r>
                        <a:rPr sz="1600" b="1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ASET 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WAKAF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29">
                <a:tc>
                  <a:txBody>
                    <a:bodyPr/>
                    <a:lstStyle/>
                    <a:p>
                      <a:pPr marL="35560">
                        <a:lnSpc>
                          <a:spcPts val="1735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Bagi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hasil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ctr">
                        <a:lnSpc>
                          <a:spcPts val="1735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5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Dividen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Keuntungan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neto</a:t>
                      </a:r>
                      <a:r>
                        <a:rPr sz="1600" spc="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pelepasan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investasi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Kenaikan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penurunan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</a:t>
                      </a:r>
                      <a:r>
                        <a:rPr sz="1600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investasi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Beban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pengelolaan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pengembangan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5585" algn="ctr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(x)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(x)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Bagian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nazhir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atas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hasil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pengelolaan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pengembangan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wakaf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sudah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terealisasi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5585" algn="ctr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(x)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(x)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marL="35560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Jumlah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7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JUMLAH</a:t>
                      </a:r>
                      <a:r>
                        <a:rPr sz="1600" b="1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PENGHASILAN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2FC450-D3A9-48F5-464F-4091DC71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AKTIVITAS (LANJUTAN)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8200" y="1825625"/>
          <a:ext cx="10515599" cy="4141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57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20x1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BEBAN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sz="1600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ibadah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sz="1600" spc="-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pendidikan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sz="1600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kesehatan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Bantuan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fakir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miskin, anak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terlantar,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yatim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piatu,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bea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siswa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ekonomi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umat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marL="52705">
                        <a:lnSpc>
                          <a:spcPts val="1739"/>
                        </a:lnSpc>
                      </a:pPr>
                      <a:r>
                        <a:rPr sz="16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kesejahteraan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umum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67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JUMLAH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BEBAN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67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KENAIKAN (PENURUNAN)</a:t>
                      </a:r>
                      <a:r>
                        <a:rPr sz="1600" b="1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ASET </a:t>
                      </a:r>
                      <a:r>
                        <a:rPr sz="1600" b="1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NETO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67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NETO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AWAL</a:t>
                      </a:r>
                      <a:r>
                        <a:rPr sz="16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PERIODE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ASET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NETO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AKHIR PERIODE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12E35E-1BBC-0988-9BCA-BA63734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44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AKTIVITAS (LANJUTAN)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0732"/>
            <a:ext cx="10356215" cy="2335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85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1260475" algn="l"/>
                <a:tab pos="2165985" algn="l"/>
                <a:tab pos="3564890" algn="l"/>
                <a:tab pos="5268595" algn="l"/>
                <a:tab pos="5951220" algn="l"/>
                <a:tab pos="6856730" algn="l"/>
                <a:tab pos="7502525" algn="l"/>
                <a:tab pos="8336280" algn="l"/>
                <a:tab pos="9241790" algn="l"/>
              </a:tabLst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Entitas	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	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mengakui	</a:t>
            </a:r>
            <a:r>
              <a:rPr sz="2500" dirty="0">
                <a:latin typeface="Candara" panose="020E0502030303020204" pitchFamily="34" charset="0"/>
                <a:cs typeface="Calibri"/>
              </a:rPr>
              <a:t>penerimaan	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aset	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	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dari	wakif	</a:t>
            </a:r>
            <a:r>
              <a:rPr lang="en-ID" sz="2500" spc="-25" dirty="0">
                <a:latin typeface="Candara" panose="020E0502030303020204" pitchFamily="34" charset="0"/>
                <a:cs typeface="Calibri"/>
              </a:rPr>
              <a:t>k</a:t>
            </a:r>
            <a:r>
              <a:rPr sz="2500" spc="-25" dirty="0" err="1">
                <a:latin typeface="Candara" panose="020E0502030303020204" pitchFamily="34" charset="0"/>
                <a:cs typeface="Calibri"/>
              </a:rPr>
              <a:t>etika</a:t>
            </a:r>
            <a:r>
              <a:rPr lang="en-US" sz="25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 err="1">
                <a:latin typeface="Candara" panose="020E0502030303020204" pitchFamily="34" charset="0"/>
                <a:cs typeface="Calibri"/>
              </a:rPr>
              <a:t>memiliki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0665">
              <a:lnSpc>
                <a:spcPts val="2850"/>
              </a:lnSpc>
            </a:pPr>
            <a:r>
              <a:rPr sz="2500" b="1" spc="-15" dirty="0">
                <a:latin typeface="Candara" panose="020E0502030303020204" pitchFamily="34" charset="0"/>
                <a:cs typeface="Calibri"/>
              </a:rPr>
              <a:t>kendali</a:t>
            </a:r>
            <a:r>
              <a:rPr sz="2500" b="1" spc="-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5" dirty="0">
                <a:latin typeface="Candara" panose="020E0502030303020204" pitchFamily="34" charset="0"/>
                <a:cs typeface="Calibri"/>
              </a:rPr>
              <a:t>secara</a:t>
            </a:r>
            <a:r>
              <a:rPr sz="2500" b="1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hukum</a:t>
            </a:r>
            <a:r>
              <a:rPr sz="2500" b="1" spc="-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dan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fisik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atas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tersebut.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0"/>
              </a:spcBef>
            </a:pPr>
            <a:r>
              <a:rPr sz="2200" spc="-25" dirty="0">
                <a:latin typeface="Candara" panose="020E0502030303020204" pitchFamily="34" charset="0"/>
                <a:cs typeface="Calibri"/>
              </a:rPr>
              <a:t>Syarat:</a:t>
            </a:r>
            <a:endParaRPr sz="22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200" spc="-45" dirty="0">
                <a:latin typeface="Candara" panose="020E0502030303020204" pitchFamily="34" charset="0"/>
                <a:cs typeface="Calibri"/>
              </a:rPr>
              <a:t>Telah</a:t>
            </a:r>
            <a:r>
              <a:rPr sz="22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0" dirty="0">
                <a:latin typeface="Candara" panose="020E0502030303020204" pitchFamily="34" charset="0"/>
                <a:cs typeface="Calibri"/>
              </a:rPr>
              <a:t>terjadi</a:t>
            </a:r>
            <a:r>
              <a:rPr sz="22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0" dirty="0">
                <a:latin typeface="Candara" panose="020E0502030303020204" pitchFamily="34" charset="0"/>
                <a:cs typeface="Calibri"/>
              </a:rPr>
              <a:t>pengalihan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 kendali</a:t>
            </a:r>
            <a:r>
              <a:rPr sz="22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atas</a:t>
            </a:r>
            <a:r>
              <a:rPr sz="22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2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2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20" dirty="0">
                <a:latin typeface="Candara" panose="020E0502030303020204" pitchFamily="34" charset="0"/>
                <a:cs typeface="Calibri"/>
              </a:rPr>
              <a:t>secara</a:t>
            </a:r>
            <a:r>
              <a:rPr sz="22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hukum</a:t>
            </a:r>
            <a:endParaRPr sz="22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200" spc="-45" dirty="0">
                <a:latin typeface="Candara" panose="020E0502030303020204" pitchFamily="34" charset="0"/>
                <a:cs typeface="Calibri"/>
              </a:rPr>
              <a:t>Telah</a:t>
            </a:r>
            <a:r>
              <a:rPr sz="22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0" dirty="0">
                <a:latin typeface="Candara" panose="020E0502030303020204" pitchFamily="34" charset="0"/>
                <a:cs typeface="Calibri"/>
              </a:rPr>
              <a:t>terjadi</a:t>
            </a:r>
            <a:r>
              <a:rPr sz="22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0" dirty="0">
                <a:latin typeface="Candara" panose="020E0502030303020204" pitchFamily="34" charset="0"/>
                <a:cs typeface="Calibri"/>
              </a:rPr>
              <a:t>pengalihan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 kendali</a:t>
            </a:r>
            <a:r>
              <a:rPr sz="22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atas</a:t>
            </a:r>
            <a:r>
              <a:rPr sz="2200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manfaat</a:t>
            </a:r>
            <a:r>
              <a:rPr sz="22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ekonomis</a:t>
            </a:r>
            <a:r>
              <a:rPr sz="2200" spc="2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5" dirty="0">
                <a:latin typeface="Candara" panose="020E0502030303020204" pitchFamily="34" charset="0"/>
                <a:cs typeface="Calibri"/>
              </a:rPr>
              <a:t>dari</a:t>
            </a:r>
            <a:r>
              <a:rPr sz="22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2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200" spc="-20" dirty="0">
                <a:latin typeface="Candara" panose="020E0502030303020204" pitchFamily="34" charset="0"/>
                <a:cs typeface="Calibri"/>
              </a:rPr>
              <a:t>wakaf</a:t>
            </a:r>
            <a:endParaRPr sz="22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20" dirty="0">
                <a:latin typeface="Candara" panose="020E0502030303020204" pitchFamily="34" charset="0"/>
                <a:cs typeface="Calibri"/>
              </a:rPr>
              <a:t>Umumnya</a:t>
            </a:r>
            <a:r>
              <a:rPr sz="2500" spc="3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akan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dapat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terpenuhi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saat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terjadi</a:t>
            </a:r>
            <a:r>
              <a:rPr sz="2500" b="1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5" dirty="0">
                <a:latin typeface="Candara" panose="020E0502030303020204" pitchFamily="34" charset="0"/>
                <a:cs typeface="Calibri"/>
              </a:rPr>
              <a:t>akta</a:t>
            </a:r>
            <a:r>
              <a:rPr sz="2500" b="1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5" dirty="0">
                <a:latin typeface="Candara" panose="020E0502030303020204" pitchFamily="34" charset="0"/>
                <a:cs typeface="Calibri"/>
              </a:rPr>
              <a:t>ikrar</a:t>
            </a:r>
            <a:r>
              <a:rPr sz="2500" b="1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20" dirty="0">
                <a:latin typeface="Candara" panose="020E0502030303020204" pitchFamily="34" charset="0"/>
                <a:cs typeface="Calibri"/>
              </a:rPr>
              <a:t>wakaf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E59FB-2F8A-420A-9E97-E40FB22D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15" dirty="0">
                <a:latin typeface="Candara" panose="020E0502030303020204" pitchFamily="34" charset="0"/>
                <a:cs typeface="Calibri"/>
              </a:rPr>
              <a:t>PENGAKUAN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5834-BF2F-8E9A-604B-8672D365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SAK Syariah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Entitas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endParaRPr lang="en-ID" dirty="0">
              <a:latin typeface="Candara" panose="020E0502030303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A73CE-3971-C965-811E-C160F3DB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760" y="2118435"/>
            <a:ext cx="2343292" cy="3622249"/>
          </a:xfrm>
        </p:spPr>
      </p:pic>
      <p:pic>
        <p:nvPicPr>
          <p:cNvPr id="1026" name="Picture 2" descr="Ilustrasi Penerapan PSAK Syariah - PSAK 412 (1)">
            <a:extLst>
              <a:ext uri="{FF2B5EF4-FFF2-40B4-BE49-F238E27FC236}">
                <a16:creationId xmlns:a16="http://schemas.microsoft.com/office/drawing/2014/main" id="{AFD9B936-57F7-3ACB-C77C-F4E188BD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49" y="2118435"/>
            <a:ext cx="2331823" cy="36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404AD-FA15-BDB0-026F-351D3113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79" y="2115839"/>
            <a:ext cx="2331823" cy="36248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BDC6836-6897-06F6-8C3A-DF5F94740769}"/>
              </a:ext>
            </a:extLst>
          </p:cNvPr>
          <p:cNvSpPr/>
          <p:nvPr/>
        </p:nvSpPr>
        <p:spPr>
          <a:xfrm>
            <a:off x="6372520" y="3723588"/>
            <a:ext cx="499620" cy="3864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D31BA6-334F-BA41-07FD-606D8601A025}"/>
              </a:ext>
            </a:extLst>
          </p:cNvPr>
          <p:cNvSpPr txBox="1">
            <a:spLocks/>
          </p:cNvSpPr>
          <p:nvPr/>
        </p:nvSpPr>
        <p:spPr>
          <a:xfrm>
            <a:off x="881160" y="5816338"/>
            <a:ext cx="5632761" cy="676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Lihat</a:t>
            </a:r>
            <a:r>
              <a:rPr lang="en-ID" dirty="0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di:</a:t>
            </a:r>
          </a:p>
          <a:p>
            <a:pPr marL="0" indent="0">
              <a:buNone/>
            </a:pPr>
            <a:r>
              <a:rPr lang="en-ID" dirty="0">
                <a:solidFill>
                  <a:srgbClr val="0563C1"/>
                </a:solidFill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https://web.iaiglobal.or.id/assets/files/file_sak/ilustrasi/412/</a:t>
            </a:r>
            <a:r>
              <a:rPr lang="en-ID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15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0732"/>
            <a:ext cx="10355580" cy="38850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20" dirty="0">
                <a:latin typeface="Candara" panose="020E0502030303020204" pitchFamily="34" charset="0"/>
                <a:cs typeface="Calibri"/>
              </a:rPr>
              <a:t>Wasiat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atau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5" dirty="0">
                <a:latin typeface="Candara" panose="020E0502030303020204" pitchFamily="34" charset="0"/>
                <a:cs typeface="Calibri"/>
              </a:rPr>
              <a:t>wa’d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tidak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diakui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sebagai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dari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3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dengan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jangka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waktu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tertentu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(wakaf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temporer)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diakui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sebagai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liabilitas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5" dirty="0">
                <a:latin typeface="Candara" panose="020E0502030303020204" pitchFamily="34" charset="0"/>
                <a:cs typeface="Calibri"/>
              </a:rPr>
              <a:t>Hasil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pengelolaan dan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pengembangan</a:t>
            </a:r>
            <a:r>
              <a:rPr sz="2500" spc="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dari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merupakan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penghasilan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marR="5080" indent="-229235">
              <a:lnSpc>
                <a:spcPts val="27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5" dirty="0">
                <a:latin typeface="Candara" panose="020E0502030303020204" pitchFamily="34" charset="0"/>
                <a:cs typeface="Calibri"/>
              </a:rPr>
              <a:t>Imbalan</a:t>
            </a:r>
            <a:r>
              <a:rPr sz="2500" spc="18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nazhir</a:t>
            </a:r>
            <a:r>
              <a:rPr sz="2500" spc="2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berdasarkan</a:t>
            </a:r>
            <a:r>
              <a:rPr sz="2500" spc="19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</a:t>
            </a:r>
            <a:r>
              <a:rPr sz="2500" spc="2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hasil</a:t>
            </a:r>
            <a:r>
              <a:rPr sz="2500" spc="19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pengelolaan</a:t>
            </a:r>
            <a:r>
              <a:rPr sz="2500" spc="18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dan</a:t>
            </a:r>
            <a:r>
              <a:rPr sz="2500" spc="19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pengembangan</a:t>
            </a:r>
            <a:r>
              <a:rPr sz="2500" spc="19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 </a:t>
            </a:r>
            <a:r>
              <a:rPr sz="2500" spc="-55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sudah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terealisasi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dalam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kas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dan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setara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kas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20" dirty="0">
                <a:latin typeface="Candara" panose="020E0502030303020204" pitchFamily="34" charset="0"/>
                <a:cs typeface="Calibri"/>
              </a:rPr>
              <a:t>Penyaluran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manfaat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diakui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pada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saat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diterima oleh </a:t>
            </a:r>
            <a:r>
              <a:rPr sz="2500" i="1" spc="-5" dirty="0" err="1">
                <a:latin typeface="Candara" panose="020E0502030303020204" pitchFamily="34" charset="0"/>
                <a:cs typeface="Calibri"/>
              </a:rPr>
              <a:t>mauquf</a:t>
            </a:r>
            <a:r>
              <a:rPr sz="2500" i="1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i="1" spc="-5" dirty="0" err="1">
                <a:latin typeface="Candara" panose="020E0502030303020204" pitchFamily="34" charset="0"/>
                <a:cs typeface="Calibri"/>
              </a:rPr>
              <a:t>alaih</a:t>
            </a:r>
            <a:endParaRPr lang="en-US" sz="2500" i="1" spc="-5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D" sz="2500" dirty="0">
                <a:latin typeface="Candara" panose="020E0502030303020204" pitchFamily="34" charset="0"/>
                <a:cs typeface="Calibri"/>
              </a:rPr>
              <a:t>Beban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penyusutan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atau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amortisasi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dari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aset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wakaf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merupakan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bagian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dari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beban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penyaluran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manfaat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wakaf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kepada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mauquf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alaih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.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7A6F0E-91ED-1872-2BAA-58325048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15" dirty="0">
                <a:latin typeface="Candara" panose="020E0502030303020204" pitchFamily="34" charset="0"/>
                <a:cs typeface="Calibri"/>
              </a:rPr>
              <a:t>PENGAKUAN</a:t>
            </a:r>
            <a:r>
              <a:rPr lang="en-ID" sz="44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(LANJUTAN)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1711731"/>
            <a:ext cx="8396743" cy="44864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500" b="1" spc="-15" dirty="0">
                <a:latin typeface="Candara" panose="020E0502030303020204" pitchFamily="34" charset="0"/>
                <a:cs typeface="Calibri"/>
              </a:rPr>
              <a:t>PENGUKURAN</a:t>
            </a:r>
            <a:r>
              <a:rPr sz="2500" b="1" spc="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60" dirty="0">
                <a:latin typeface="Candara" panose="020E0502030303020204" pitchFamily="34" charset="0"/>
                <a:cs typeface="Calibri"/>
              </a:rPr>
              <a:t>AWAL</a:t>
            </a:r>
            <a:r>
              <a:rPr sz="2500" b="1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3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b="1" spc="3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5" dirty="0">
                <a:latin typeface="Candara" panose="020E0502030303020204" pitchFamily="34" charset="0"/>
                <a:cs typeface="Calibri"/>
              </a:rPr>
              <a:t>DARI</a:t>
            </a:r>
            <a:r>
              <a:rPr sz="2500" b="1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30" dirty="0">
                <a:latin typeface="Candara" panose="020E0502030303020204" pitchFamily="34" charset="0"/>
                <a:cs typeface="Calibri"/>
              </a:rPr>
              <a:t>WAKIF</a:t>
            </a:r>
            <a:endParaRPr sz="2500" b="1" dirty="0">
              <a:latin typeface="Candara" panose="020E0502030303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kas: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 err="1">
                <a:latin typeface="Candara" panose="020E0502030303020204" pitchFamily="34" charset="0"/>
                <a:cs typeface="Calibri"/>
              </a:rPr>
              <a:t>nilai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nominal</a:t>
            </a:r>
            <a:endParaRPr lang="en-US" sz="2500" dirty="0">
              <a:latin typeface="Candara" panose="020E0502030303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00" spc="-10" dirty="0" err="1">
                <a:latin typeface="Candara" panose="020E0502030303020204" pitchFamily="34" charset="0"/>
                <a:cs typeface="Calibri"/>
              </a:rPr>
              <a:t>Aset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non-kas: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nilai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 err="1">
                <a:latin typeface="Candara" panose="020E0502030303020204" pitchFamily="34" charset="0"/>
                <a:cs typeface="Calibri"/>
              </a:rPr>
              <a:t>wajar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50" dirty="0">
                <a:latin typeface="Candara" panose="020E0502030303020204" pitchFamily="34" charset="0"/>
                <a:cs typeface="Calibri"/>
              </a:rPr>
              <a:t> </a:t>
            </a:r>
            <a:endParaRPr lang="en-US" sz="2500" spc="-550" dirty="0">
              <a:latin typeface="Candara" panose="020E0502030303020204" pitchFamily="34" charset="0"/>
              <a:cs typeface="Calibri"/>
            </a:endParaRPr>
          </a:p>
          <a:p>
            <a:pPr marL="12065" marR="1828164">
              <a:lnSpc>
                <a:spcPct val="123200"/>
              </a:lnSpc>
              <a:spcBef>
                <a:spcPts val="15"/>
              </a:spcBef>
              <a:tabLst>
                <a:tab pos="241300" algn="l"/>
              </a:tabLst>
            </a:pPr>
            <a:r>
              <a:rPr sz="2500" b="1" spc="-15" dirty="0">
                <a:latin typeface="Candara" panose="020E0502030303020204" pitchFamily="34" charset="0"/>
                <a:cs typeface="Calibri"/>
              </a:rPr>
              <a:t>PENGUKURAN</a:t>
            </a:r>
            <a:r>
              <a:rPr sz="2500" b="1" spc="3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25" dirty="0">
                <a:latin typeface="Candara" panose="020E0502030303020204" pitchFamily="34" charset="0"/>
                <a:cs typeface="Calibri"/>
              </a:rPr>
              <a:t>SELANJUTNYA</a:t>
            </a:r>
            <a:endParaRPr sz="2500" b="1" dirty="0">
              <a:latin typeface="Candara" panose="020E0502030303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Logam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mulia: </a:t>
            </a:r>
            <a:r>
              <a:rPr sz="2500" spc="-5" dirty="0" err="1">
                <a:latin typeface="Candara" panose="020E0502030303020204" pitchFamily="34" charset="0"/>
                <a:cs typeface="Calibri"/>
              </a:rPr>
              <a:t>nilai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 err="1">
                <a:latin typeface="Candara" panose="020E0502030303020204" pitchFamily="34" charset="0"/>
                <a:cs typeface="Calibri"/>
              </a:rPr>
              <a:t>wajar</a:t>
            </a:r>
            <a:endParaRPr lang="en-US" sz="2500" spc="-5" dirty="0">
              <a:latin typeface="Candara" panose="020E0502030303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241300" algn="l"/>
              </a:tabLst>
            </a:pPr>
            <a:r>
              <a:rPr lang="en-ID" sz="2500" dirty="0" err="1">
                <a:latin typeface="Candara" panose="020E0502030303020204" pitchFamily="34" charset="0"/>
                <a:cs typeface="Calibri"/>
              </a:rPr>
              <a:t>Konsep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pengukuran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yang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digunakan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adalah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logam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mulia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sebagai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komoditas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yang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harganya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ditentukan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oleh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permintaan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dan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penawaran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pasar,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sehingga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nilai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wajar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digunakan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sebagai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dasar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pengukuran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selanjutnya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atas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logam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dirty="0" err="1">
                <a:latin typeface="Candara" panose="020E0502030303020204" pitchFamily="34" charset="0"/>
                <a:cs typeface="Calibri"/>
              </a:rPr>
              <a:t>mulia</a:t>
            </a:r>
            <a:r>
              <a:rPr lang="en-ID" sz="2500" dirty="0">
                <a:latin typeface="Candara" panose="020E0502030303020204" pitchFamily="34" charset="0"/>
                <a:cs typeface="Calibri"/>
              </a:rPr>
              <a:t>.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lainnya: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sesuai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relevan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4F0BBC-82A1-EEF6-BFE4-7A8E2609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10" dirty="0">
                <a:latin typeface="Candara" panose="020E0502030303020204" pitchFamily="34" charset="0"/>
                <a:cs typeface="Calibri"/>
              </a:rPr>
              <a:t>PENGUKURAN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9365-AE0C-CB26-9B64-6E8BD9C4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Contoh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Kasus</a:t>
            </a:r>
            <a:r>
              <a:rPr lang="en-US" dirty="0">
                <a:latin typeface="Candara" panose="020E0502030303020204" pitchFamily="34" charset="0"/>
              </a:rPr>
              <a:t>: </a:t>
            </a:r>
            <a:r>
              <a:rPr lang="en-US" dirty="0" err="1">
                <a:latin typeface="Candara" panose="020E0502030303020204" pitchFamily="34" charset="0"/>
              </a:rPr>
              <a:t>buatlah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jurnalnya</a:t>
            </a:r>
            <a:r>
              <a:rPr lang="en-US" dirty="0">
                <a:latin typeface="Candara" panose="020E0502030303020204" pitchFamily="34" charset="0"/>
              </a:rPr>
              <a:t>!</a:t>
            </a:r>
            <a:endParaRPr lang="en-ID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55D9-8F17-22CC-FA63-FCB784137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Bapak </a:t>
            </a:r>
            <a:r>
              <a:rPr lang="en-US" dirty="0" err="1">
                <a:latin typeface="Candara" panose="020E0502030303020204" pitchFamily="34" charset="0"/>
              </a:rPr>
              <a:t>andri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mewakafkan</a:t>
            </a:r>
            <a:r>
              <a:rPr lang="en-US" dirty="0">
                <a:latin typeface="Candara" panose="020E0502030303020204" pitchFamily="34" charset="0"/>
              </a:rPr>
              <a:t> uang </a:t>
            </a:r>
            <a:r>
              <a:rPr lang="en-US" dirty="0" err="1">
                <a:latin typeface="Candara" panose="020E0502030303020204" pitchFamily="34" charset="0"/>
              </a:rPr>
              <a:t>tunai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sebesar</a:t>
            </a:r>
            <a:r>
              <a:rPr lang="en-US" dirty="0">
                <a:latin typeface="Candara" panose="020E0502030303020204" pitchFamily="34" charset="0"/>
              </a:rPr>
              <a:t> Rp50 </a:t>
            </a:r>
            <a:r>
              <a:rPr lang="en-US" dirty="0" err="1">
                <a:latin typeface="Candara" panose="020E0502030303020204" pitchFamily="34" charset="0"/>
              </a:rPr>
              <a:t>juta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ditransfer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rekening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r>
              <a:rPr lang="en-US" dirty="0">
                <a:latin typeface="Candara" panose="020E0502030303020204" pitchFamily="34" charset="0"/>
              </a:rPr>
              <a:t> pada </a:t>
            </a:r>
            <a:r>
              <a:rPr lang="en-US" dirty="0" err="1">
                <a:latin typeface="Candara" panose="020E0502030303020204" pitchFamily="34" charset="0"/>
              </a:rPr>
              <a:t>tanggal</a:t>
            </a:r>
            <a:r>
              <a:rPr lang="en-US" dirty="0">
                <a:latin typeface="Candara" panose="020E0502030303020204" pitchFamily="34" charset="0"/>
              </a:rPr>
              <a:t> 14 </a:t>
            </a:r>
            <a:r>
              <a:rPr lang="en-US" dirty="0" err="1">
                <a:latin typeface="Candara" panose="020E0502030303020204" pitchFamily="34" charset="0"/>
              </a:rPr>
              <a:t>september</a:t>
            </a:r>
            <a:r>
              <a:rPr lang="en-US" dirty="0">
                <a:latin typeface="Candara" panose="020E0502030303020204" pitchFamily="34" charset="0"/>
              </a:rPr>
              <a:t> 2024.</a:t>
            </a:r>
          </a:p>
          <a:p>
            <a:r>
              <a:rPr lang="en-US" dirty="0">
                <a:latin typeface="Candara" panose="020E0502030303020204" pitchFamily="34" charset="0"/>
              </a:rPr>
              <a:t>Pembangunan </a:t>
            </a:r>
            <a:r>
              <a:rPr lang="en-US" dirty="0" err="1">
                <a:latin typeface="Candara" panose="020E0502030303020204" pitchFamily="34" charset="0"/>
              </a:rPr>
              <a:t>Pesantren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Tahfidz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Preneur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Tambelang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ditunjukan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anak-anak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dari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keluarga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kurang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mampu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berkeinginan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mengafal</a:t>
            </a:r>
            <a:r>
              <a:rPr lang="en-US" dirty="0">
                <a:latin typeface="Candara" panose="020E0502030303020204" pitchFamily="34" charset="0"/>
              </a:rPr>
              <a:t> Al Qur’an dan </a:t>
            </a:r>
            <a:r>
              <a:rPr lang="en-US" dirty="0" err="1">
                <a:latin typeface="Candara" panose="020E0502030303020204" pitchFamily="34" charset="0"/>
              </a:rPr>
              <a:t>belajar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menjadi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enterpreneur</a:t>
            </a:r>
            <a:r>
              <a:rPr lang="en-US" dirty="0">
                <a:latin typeface="Candara" panose="020E0502030303020204" pitchFamily="34" charset="0"/>
              </a:rPr>
              <a:t>.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menerima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melalui</a:t>
            </a:r>
            <a:r>
              <a:rPr lang="en-US" dirty="0">
                <a:latin typeface="Candara" panose="020E0502030303020204" pitchFamily="34" charset="0"/>
              </a:rPr>
              <a:t> uang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program </a:t>
            </a:r>
            <a:r>
              <a:rPr lang="en-US" dirty="0" err="1">
                <a:latin typeface="Candara" panose="020E0502030303020204" pitchFamily="34" charset="0"/>
              </a:rPr>
              <a:t>tersebut</a:t>
            </a:r>
            <a:r>
              <a:rPr lang="en-US" dirty="0">
                <a:latin typeface="Candara" panose="020E0502030303020204" pitchFamily="34" charset="0"/>
              </a:rPr>
              <a:t> pada 1 </a:t>
            </a:r>
            <a:r>
              <a:rPr lang="en-US" dirty="0" err="1">
                <a:latin typeface="Candara" panose="020E0502030303020204" pitchFamily="34" charset="0"/>
              </a:rPr>
              <a:t>januari</a:t>
            </a:r>
            <a:r>
              <a:rPr lang="en-US" dirty="0">
                <a:latin typeface="Candara" panose="020E0502030303020204" pitchFamily="34" charset="0"/>
              </a:rPr>
              <a:t> 2024 </a:t>
            </a:r>
            <a:r>
              <a:rPr lang="en-US" dirty="0" err="1">
                <a:latin typeface="Candara" panose="020E0502030303020204" pitchFamily="34" charset="0"/>
              </a:rPr>
              <a:t>sebesar</a:t>
            </a:r>
            <a:r>
              <a:rPr lang="en-US" dirty="0">
                <a:latin typeface="Candara" panose="020E0502030303020204" pitchFamily="34" charset="0"/>
              </a:rPr>
              <a:t> Rp530 </a:t>
            </a:r>
            <a:r>
              <a:rPr lang="en-US" dirty="0" err="1">
                <a:latin typeface="Candara" panose="020E0502030303020204" pitchFamily="34" charset="0"/>
              </a:rPr>
              <a:t>juta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  <a:p>
            <a:r>
              <a:rPr lang="en-US" dirty="0">
                <a:latin typeface="Candara" panose="020E0502030303020204" pitchFamily="34" charset="0"/>
              </a:rPr>
              <a:t>Ibu </a:t>
            </a:r>
            <a:r>
              <a:rPr lang="en-US" dirty="0" err="1">
                <a:latin typeface="Candara" panose="020E0502030303020204" pitchFamily="34" charset="0"/>
              </a:rPr>
              <a:t>yanti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mewakafkan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sebuah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tanah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termasuk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bangunan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rumah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ada</a:t>
            </a:r>
            <a:r>
              <a:rPr lang="en-US" dirty="0">
                <a:latin typeface="Candara" panose="020E0502030303020204" pitchFamily="34" charset="0"/>
              </a:rPr>
              <a:t> di </a:t>
            </a:r>
            <a:r>
              <a:rPr lang="en-US" dirty="0" err="1">
                <a:latin typeface="Candara" panose="020E0502030303020204" pitchFamily="34" charset="0"/>
              </a:rPr>
              <a:t>atasnya</a:t>
            </a:r>
            <a:r>
              <a:rPr lang="en-US" dirty="0">
                <a:latin typeface="Candara" panose="020E0502030303020204" pitchFamily="34" charset="0"/>
              </a:rPr>
              <a:t> pada 14 September 2024 </a:t>
            </a:r>
            <a:r>
              <a:rPr lang="en-US" dirty="0" err="1">
                <a:latin typeface="Candara" panose="020E0502030303020204" pitchFamily="34" charset="0"/>
              </a:rPr>
              <a:t>kepada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. </a:t>
            </a:r>
            <a:r>
              <a:rPr lang="en-US" dirty="0" err="1">
                <a:latin typeface="Candara" panose="020E0502030303020204" pitchFamily="34" charset="0"/>
              </a:rPr>
              <a:t>Properti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ini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digunakan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klinik</a:t>
            </a:r>
            <a:r>
              <a:rPr lang="en-US" dirty="0">
                <a:latin typeface="Candara" panose="020E0502030303020204" pitchFamily="34" charset="0"/>
              </a:rPr>
              <a:t> Kesehatan </a:t>
            </a:r>
            <a:r>
              <a:rPr lang="en-US" dirty="0" err="1">
                <a:latin typeface="Candara" panose="020E0502030303020204" pitchFamily="34" charset="0"/>
              </a:rPr>
              <a:t>bagi</a:t>
            </a:r>
            <a:r>
              <a:rPr lang="en-US" dirty="0">
                <a:latin typeface="Candara" panose="020E0502030303020204" pitchFamily="34" charset="0"/>
              </a:rPr>
              <a:t> Masyarakat </a:t>
            </a:r>
            <a:r>
              <a:rPr lang="en-US" dirty="0" err="1">
                <a:latin typeface="Candara" panose="020E0502030303020204" pitchFamily="34" charset="0"/>
              </a:rPr>
              <a:t>kurang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mampu</a:t>
            </a:r>
            <a:r>
              <a:rPr lang="en-US" dirty="0">
                <a:latin typeface="Candara" panose="020E0502030303020204" pitchFamily="34" charset="0"/>
              </a:rPr>
              <a:t>. </a:t>
            </a:r>
            <a:r>
              <a:rPr lang="en-US" dirty="0" err="1">
                <a:latin typeface="Candara" panose="020E0502030303020204" pitchFamily="34" charset="0"/>
              </a:rPr>
              <a:t>Properti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tersebut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memiliki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nilai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wajar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sebesar</a:t>
            </a:r>
            <a:r>
              <a:rPr lang="en-US" dirty="0">
                <a:latin typeface="Candara" panose="020E0502030303020204" pitchFamily="34" charset="0"/>
              </a:rPr>
              <a:t> Rp1,25 </a:t>
            </a:r>
            <a:r>
              <a:rPr lang="en-US" dirty="0" err="1">
                <a:latin typeface="Candara" panose="020E0502030303020204" pitchFamily="34" charset="0"/>
              </a:rPr>
              <a:t>miliar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tanah</a:t>
            </a:r>
            <a:r>
              <a:rPr lang="en-US" dirty="0">
                <a:latin typeface="Candara" panose="020E0502030303020204" pitchFamily="34" charset="0"/>
              </a:rPr>
              <a:t> dan Rp500 </a:t>
            </a:r>
            <a:r>
              <a:rPr lang="en-US" dirty="0" err="1">
                <a:latin typeface="Candara" panose="020E0502030303020204" pitchFamily="34" charset="0"/>
              </a:rPr>
              <a:t>juta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bangunan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rumah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  <a:p>
            <a:r>
              <a:rPr lang="en-US" dirty="0">
                <a:latin typeface="Candara" panose="020E0502030303020204" pitchFamily="34" charset="0"/>
              </a:rPr>
              <a:t>Ibu </a:t>
            </a:r>
            <a:r>
              <a:rPr lang="en-US" dirty="0" err="1">
                <a:latin typeface="Candara" panose="020E0502030303020204" pitchFamily="34" charset="0"/>
              </a:rPr>
              <a:t>yanti</a:t>
            </a:r>
            <a:r>
              <a:rPr lang="en-US" dirty="0">
                <a:latin typeface="Candara" panose="020E0502030303020204" pitchFamily="34" charset="0"/>
              </a:rPr>
              <a:t> dan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melakukan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pencatatan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akta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ikrar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r>
              <a:rPr lang="en-US" dirty="0">
                <a:latin typeface="Candara" panose="020E0502030303020204" pitchFamily="34" charset="0"/>
              </a:rPr>
              <a:t> (AIW) di </a:t>
            </a:r>
            <a:r>
              <a:rPr lang="en-US" dirty="0" err="1">
                <a:latin typeface="Candara" panose="020E0502030303020204" pitchFamily="34" charset="0"/>
              </a:rPr>
              <a:t>hadapan</a:t>
            </a:r>
            <a:r>
              <a:rPr lang="en-US" dirty="0">
                <a:latin typeface="Candara" panose="020E0502030303020204" pitchFamily="34" charset="0"/>
              </a:rPr>
              <a:t> PPAIW KUA </a:t>
            </a:r>
            <a:r>
              <a:rPr lang="en-US" dirty="0" err="1">
                <a:latin typeface="Candara" panose="020E0502030303020204" pitchFamily="34" charset="0"/>
              </a:rPr>
              <a:t>Jatinegara</a:t>
            </a:r>
            <a:r>
              <a:rPr lang="en-US" dirty="0">
                <a:latin typeface="Candara" panose="020E0502030303020204" pitchFamily="34" charset="0"/>
              </a:rPr>
              <a:t> pada 18 September 2024.</a:t>
            </a:r>
          </a:p>
        </p:txBody>
      </p:sp>
    </p:spTree>
    <p:extLst>
      <p:ext uri="{BB962C8B-B14F-4D97-AF65-F5344CB8AC3E}">
        <p14:creationId xmlns:p14="http://schemas.microsoft.com/office/powerpoint/2010/main" val="411973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3521-ACDD-1004-0275-C868BAF7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Contoh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Kasus</a:t>
            </a:r>
            <a:r>
              <a:rPr lang="en-US" dirty="0">
                <a:latin typeface="Candara" panose="020E0502030303020204" pitchFamily="34" charset="0"/>
              </a:rPr>
              <a:t>: </a:t>
            </a:r>
            <a:r>
              <a:rPr lang="en-US" dirty="0" err="1">
                <a:latin typeface="Candara" panose="020E0502030303020204" pitchFamily="34" charset="0"/>
              </a:rPr>
              <a:t>buatlah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jurnalnya</a:t>
            </a:r>
            <a:r>
              <a:rPr lang="en-US" dirty="0">
                <a:latin typeface="Candara" panose="020E0502030303020204" pitchFamily="34" charset="0"/>
              </a:rPr>
              <a:t>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8FED-8644-7AB7-B44B-529EB9F0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Bapak </a:t>
            </a:r>
            <a:r>
              <a:rPr lang="en-US" dirty="0" err="1">
                <a:latin typeface="Candara" panose="020E0502030303020204" pitchFamily="34" charset="0"/>
              </a:rPr>
              <a:t>andri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mewakafkan</a:t>
            </a:r>
            <a:r>
              <a:rPr lang="en-US" dirty="0">
                <a:latin typeface="Candara" panose="020E0502030303020204" pitchFamily="34" charset="0"/>
              </a:rPr>
              <a:t> uang </a:t>
            </a:r>
            <a:r>
              <a:rPr lang="en-US" dirty="0" err="1">
                <a:latin typeface="Candara" panose="020E0502030303020204" pitchFamily="34" charset="0"/>
              </a:rPr>
              <a:t>tunai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sebesar</a:t>
            </a:r>
            <a:r>
              <a:rPr lang="en-US" dirty="0">
                <a:latin typeface="Candara" panose="020E0502030303020204" pitchFamily="34" charset="0"/>
              </a:rPr>
              <a:t> Rp50 </a:t>
            </a:r>
            <a:r>
              <a:rPr lang="en-US" dirty="0" err="1">
                <a:latin typeface="Candara" panose="020E0502030303020204" pitchFamily="34" charset="0"/>
              </a:rPr>
              <a:t>juta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ditransfer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rekening</a:t>
            </a:r>
            <a:r>
              <a:rPr lang="en-US" dirty="0">
                <a:latin typeface="Candara" panose="020E0502030303020204" pitchFamily="34" charset="0"/>
              </a:rPr>
              <a:t> zakat LAZNAS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pada </a:t>
            </a:r>
            <a:r>
              <a:rPr lang="en-US" dirty="0" err="1">
                <a:latin typeface="Candara" panose="020E0502030303020204" pitchFamily="34" charset="0"/>
              </a:rPr>
              <a:t>tanggal</a:t>
            </a:r>
            <a:r>
              <a:rPr lang="en-US" dirty="0">
                <a:latin typeface="Candara" panose="020E0502030303020204" pitchFamily="34" charset="0"/>
              </a:rPr>
              <a:t> 14 </a:t>
            </a:r>
            <a:r>
              <a:rPr lang="en-US" dirty="0" err="1">
                <a:latin typeface="Candara" panose="020E0502030303020204" pitchFamily="34" charset="0"/>
              </a:rPr>
              <a:t>september</a:t>
            </a:r>
            <a:r>
              <a:rPr lang="en-US" dirty="0">
                <a:latin typeface="Candara" panose="020E0502030303020204" pitchFamily="34" charset="0"/>
              </a:rPr>
              <a:t> 2024.</a:t>
            </a:r>
          </a:p>
          <a:p>
            <a:r>
              <a:rPr lang="en-US" dirty="0">
                <a:latin typeface="Candara" panose="020E0502030303020204" pitchFamily="34" charset="0"/>
              </a:rPr>
              <a:t>Ibu Ina </a:t>
            </a:r>
            <a:r>
              <a:rPr lang="en-US" dirty="0" err="1">
                <a:latin typeface="Candara" panose="020E0502030303020204" pitchFamily="34" charset="0"/>
              </a:rPr>
              <a:t>memiliki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sebuah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tanah</a:t>
            </a:r>
            <a:r>
              <a:rPr lang="en-US" dirty="0">
                <a:latin typeface="Candara" panose="020E0502030303020204" pitchFamily="34" charset="0"/>
              </a:rPr>
              <a:t> dan </a:t>
            </a:r>
            <a:r>
              <a:rPr lang="en-US" dirty="0" err="1">
                <a:latin typeface="Candara" panose="020E0502030303020204" pitchFamily="34" charset="0"/>
              </a:rPr>
              <a:t>bangunan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toko</a:t>
            </a:r>
            <a:r>
              <a:rPr lang="en-US" dirty="0">
                <a:latin typeface="Candara" panose="020E0502030303020204" pitchFamily="34" charset="0"/>
              </a:rPr>
              <a:t> di </a:t>
            </a:r>
            <a:r>
              <a:rPr lang="en-US" dirty="0" err="1">
                <a:latin typeface="Candara" panose="020E0502030303020204" pitchFamily="34" charset="0"/>
              </a:rPr>
              <a:t>atasnya</a:t>
            </a:r>
            <a:r>
              <a:rPr lang="en-US" dirty="0">
                <a:latin typeface="Candara" panose="020E0502030303020204" pitchFamily="34" charset="0"/>
              </a:rPr>
              <a:t>. Pada 14 September 2024, </a:t>
            </a:r>
            <a:r>
              <a:rPr lang="en-US" dirty="0" err="1">
                <a:latin typeface="Candara" panose="020E0502030303020204" pitchFamily="34" charset="0"/>
              </a:rPr>
              <a:t>ibu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yanti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berjanji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wa’d</a:t>
            </a:r>
            <a:r>
              <a:rPr lang="en-US" dirty="0">
                <a:latin typeface="Candara" panose="020E0502030303020204" pitchFamily="34" charset="0"/>
              </a:rPr>
              <a:t>) </a:t>
            </a:r>
            <a:r>
              <a:rPr lang="en-US" dirty="0" err="1">
                <a:latin typeface="Candara" panose="020E0502030303020204" pitchFamily="34" charset="0"/>
              </a:rPr>
              <a:t>kepada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mewakafkannya</a:t>
            </a:r>
            <a:r>
              <a:rPr lang="en-US" dirty="0">
                <a:latin typeface="Candara" panose="020E0502030303020204" pitchFamily="34" charset="0"/>
              </a:rPr>
              <a:t> pada 20 </a:t>
            </a:r>
            <a:r>
              <a:rPr lang="en-US" dirty="0" err="1">
                <a:latin typeface="Candara" panose="020E0502030303020204" pitchFamily="34" charset="0"/>
              </a:rPr>
              <a:t>desember</a:t>
            </a:r>
            <a:r>
              <a:rPr lang="en-US" dirty="0">
                <a:latin typeface="Candara" panose="020E0502030303020204" pitchFamily="34" charset="0"/>
              </a:rPr>
              <a:t> 2o24. Pada </a:t>
            </a:r>
            <a:r>
              <a:rPr lang="en-US" dirty="0" err="1">
                <a:latin typeface="Candara" panose="020E0502030303020204" pitchFamily="34" charset="0"/>
              </a:rPr>
              <a:t>saat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properti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tersebut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memiliki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nilai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wajar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sebesar</a:t>
            </a:r>
            <a:r>
              <a:rPr lang="en-US" dirty="0">
                <a:latin typeface="Candara" panose="020E0502030303020204" pitchFamily="34" charset="0"/>
              </a:rPr>
              <a:t> Rp1,5 </a:t>
            </a:r>
            <a:r>
              <a:rPr lang="en-US" dirty="0" err="1">
                <a:latin typeface="Candara" panose="020E0502030303020204" pitchFamily="34" charset="0"/>
              </a:rPr>
              <a:t>miliar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tanah</a:t>
            </a:r>
            <a:r>
              <a:rPr lang="en-US" dirty="0">
                <a:latin typeface="Candara" panose="020E0502030303020204" pitchFamily="34" charset="0"/>
              </a:rPr>
              <a:t> dan Rp750 </a:t>
            </a:r>
            <a:r>
              <a:rPr lang="en-US" dirty="0" err="1">
                <a:latin typeface="Candara" panose="020E0502030303020204" pitchFamily="34" charset="0"/>
              </a:rPr>
              <a:t>juta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bangunan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toko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  <a:p>
            <a:r>
              <a:rPr lang="en-US" dirty="0">
                <a:latin typeface="Candara" panose="020E0502030303020204" pitchFamily="34" charset="0"/>
              </a:rPr>
              <a:t>Bapak </a:t>
            </a:r>
            <a:r>
              <a:rPr lang="en-US" dirty="0" err="1">
                <a:latin typeface="Candara" panose="020E0502030303020204" pitchFamily="34" charset="0"/>
              </a:rPr>
              <a:t>hendro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berwasiat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yanti</a:t>
            </a:r>
            <a:r>
              <a:rPr lang="en-US" dirty="0">
                <a:latin typeface="Candara" panose="020E0502030303020204" pitchFamily="34" charset="0"/>
              </a:rPr>
              <a:t> dan </a:t>
            </a:r>
            <a:r>
              <a:rPr lang="en-US" dirty="0" err="1">
                <a:latin typeface="Candara" panose="020E0502030303020204" pitchFamily="34" charset="0"/>
              </a:rPr>
              <a:t>nazhir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Yakesma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melakukan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pencatatan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akta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ikrar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r>
              <a:rPr lang="en-US" dirty="0">
                <a:latin typeface="Candara" panose="020E0502030303020204" pitchFamily="34" charset="0"/>
              </a:rPr>
              <a:t> (AIW) di </a:t>
            </a:r>
            <a:r>
              <a:rPr lang="en-US" dirty="0" err="1">
                <a:latin typeface="Candara" panose="020E0502030303020204" pitchFamily="34" charset="0"/>
              </a:rPr>
              <a:t>hadapan</a:t>
            </a:r>
            <a:r>
              <a:rPr lang="en-US" dirty="0">
                <a:latin typeface="Candara" panose="020E0502030303020204" pitchFamily="34" charset="0"/>
              </a:rPr>
              <a:t> PPAIW KUA </a:t>
            </a:r>
            <a:r>
              <a:rPr lang="en-US" dirty="0" err="1">
                <a:latin typeface="Candara" panose="020E0502030303020204" pitchFamily="34" charset="0"/>
              </a:rPr>
              <a:t>Jatinegara</a:t>
            </a:r>
            <a:r>
              <a:rPr lang="en-US" dirty="0">
                <a:latin typeface="Candara" panose="020E0502030303020204" pitchFamily="34" charset="0"/>
              </a:rPr>
              <a:t> pada 18 September 2024.</a:t>
            </a:r>
          </a:p>
        </p:txBody>
      </p:sp>
    </p:spTree>
    <p:extLst>
      <p:ext uri="{BB962C8B-B14F-4D97-AF65-F5344CB8AC3E}">
        <p14:creationId xmlns:p14="http://schemas.microsoft.com/office/powerpoint/2010/main" val="245460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0732"/>
            <a:ext cx="9694545" cy="3251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ts val="27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  <a:tab pos="1039494" algn="l"/>
              </a:tabLst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Kebijakan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akuntansi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lain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tidak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diatur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dalam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112 mengacu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 </a:t>
            </a:r>
            <a:r>
              <a:rPr sz="2500" spc="-55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	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lain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dan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ISAK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relevan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Misalnya: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tetap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pada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16: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60" dirty="0">
                <a:latin typeface="Candara" panose="020E0502030303020204" pitchFamily="34" charset="0"/>
                <a:cs typeface="Calibri"/>
              </a:rPr>
              <a:t>Tetap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Properti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investasi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13: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Properti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Investasi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985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takberwujud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19: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Takberwujud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Sukuk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110: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Akuntansi</a:t>
            </a:r>
            <a:r>
              <a:rPr sz="2500" spc="3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Sukuk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  <a:tab pos="5067300" algn="l"/>
              </a:tabLst>
            </a:pPr>
            <a:r>
              <a:rPr sz="2500" spc="-10" dirty="0">
                <a:latin typeface="Candara" panose="020E0502030303020204" pitchFamily="34" charset="0"/>
                <a:cs typeface="Calibri"/>
              </a:rPr>
              <a:t>Aset</a:t>
            </a:r>
            <a:r>
              <a:rPr sz="2500" spc="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keuangan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selain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sukuk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	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PSAK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71: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Instrumen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Keuangan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81100" y="5474208"/>
            <a:ext cx="9992995" cy="46038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7493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590"/>
              </a:spcBef>
            </a:pPr>
            <a:r>
              <a:rPr sz="2500" b="1" spc="-15" dirty="0">
                <a:latin typeface="Candara" panose="020E0502030303020204" pitchFamily="34" charset="0"/>
                <a:cs typeface="Calibri"/>
              </a:rPr>
              <a:t>DISESUAIKAN</a:t>
            </a:r>
            <a:r>
              <a:rPr sz="2500" b="1" spc="5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DENGAN</a:t>
            </a:r>
            <a:r>
              <a:rPr sz="2500" b="1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KARAKTERISTIK</a:t>
            </a:r>
            <a:r>
              <a:rPr sz="2500" b="1" spc="3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35" dirty="0">
                <a:latin typeface="Candara" panose="020E0502030303020204" pitchFamily="34" charset="0"/>
                <a:cs typeface="Calibri"/>
              </a:rPr>
              <a:t>ENTITAS</a:t>
            </a:r>
            <a:r>
              <a:rPr sz="2500" b="1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PELAPORAN</a:t>
            </a:r>
            <a:r>
              <a:rPr sz="2500" b="1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30" dirty="0">
                <a:latin typeface="Candara" panose="020E0502030303020204" pitchFamily="34" charset="0"/>
                <a:cs typeface="Calibri"/>
              </a:rPr>
              <a:t>WAKAF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2D1F78-F0E2-60B0-E8E2-8D6909F8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10" dirty="0">
                <a:latin typeface="Candara" panose="020E0502030303020204" pitchFamily="34" charset="0"/>
                <a:cs typeface="Calibri"/>
              </a:rPr>
              <a:t>KEBIJAKAN</a:t>
            </a:r>
            <a:r>
              <a:rPr lang="en-ID" sz="44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35" dirty="0">
                <a:latin typeface="Candara" panose="020E0502030303020204" pitchFamily="34" charset="0"/>
                <a:cs typeface="Calibri"/>
              </a:rPr>
              <a:t>AKUNTANSI</a:t>
            </a:r>
            <a:r>
              <a:rPr lang="en-ID" sz="440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5" dirty="0">
                <a:latin typeface="Candara" panose="020E0502030303020204" pitchFamily="34" charset="0"/>
                <a:cs typeface="Calibri"/>
              </a:rPr>
              <a:t>LAIN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19BD-BFB7-DC10-AA01-D512F392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lang="en-ID" sz="3600" spc="-5" dirty="0">
                <a:latin typeface="Candara" panose="020E0502030303020204" pitchFamily="34" charset="0"/>
                <a:cs typeface="Calibri"/>
              </a:rPr>
              <a:t>PILAR </a:t>
            </a:r>
            <a:r>
              <a:rPr lang="en-ID" sz="3600" spc="-45" dirty="0">
                <a:latin typeface="Candara" panose="020E0502030303020204" pitchFamily="34" charset="0"/>
                <a:cs typeface="Calibri"/>
              </a:rPr>
              <a:t>STANDAR</a:t>
            </a:r>
            <a:r>
              <a:rPr lang="en-ID" sz="3600" spc="-3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3600" spc="-35" dirty="0">
                <a:latin typeface="Candara" panose="020E0502030303020204" pitchFamily="34" charset="0"/>
                <a:cs typeface="Calibri"/>
              </a:rPr>
              <a:t>AKUNTANSI</a:t>
            </a:r>
            <a:r>
              <a:rPr lang="en-ID" sz="3600" spc="-10" dirty="0">
                <a:latin typeface="Candara" panose="020E0502030303020204" pitchFamily="34" charset="0"/>
                <a:cs typeface="Calibri"/>
              </a:rPr>
              <a:t> KEUANGAN</a:t>
            </a:r>
            <a:endParaRPr lang="en-ID" sz="3600" dirty="0"/>
          </a:p>
        </p:txBody>
      </p:sp>
      <p:grpSp>
        <p:nvGrpSpPr>
          <p:cNvPr id="14" name="object 2">
            <a:extLst>
              <a:ext uri="{FF2B5EF4-FFF2-40B4-BE49-F238E27FC236}">
                <a16:creationId xmlns:a16="http://schemas.microsoft.com/office/drawing/2014/main" id="{22A41726-36EB-D682-DCF5-82D69F377856}"/>
              </a:ext>
            </a:extLst>
          </p:cNvPr>
          <p:cNvGrpSpPr/>
          <p:nvPr/>
        </p:nvGrpSpPr>
        <p:grpSpPr>
          <a:xfrm>
            <a:off x="629412" y="1551432"/>
            <a:ext cx="5202935" cy="2878835"/>
            <a:chOff x="629412" y="1551432"/>
            <a:chExt cx="5202935" cy="2878835"/>
          </a:xfrm>
        </p:grpSpPr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2FAD8561-689B-4C2D-B763-35DE168966D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12" y="1551432"/>
              <a:ext cx="5202935" cy="623315"/>
            </a:xfrm>
            <a:prstGeom prst="rect">
              <a:avLst/>
            </a:prstGeom>
          </p:spPr>
        </p:pic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99D1B36C-3013-59BE-F810-F76ED7C6931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1" y="3304032"/>
              <a:ext cx="4700015" cy="265175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68084F7C-2F4B-A1C2-D138-8F22DFFED4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768" y="3191255"/>
              <a:ext cx="4687823" cy="251459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70AE274B-488F-EC1F-313D-0D946F585DFC}"/>
                </a:ext>
              </a:extLst>
            </p:cNvPr>
            <p:cNvSpPr/>
            <p:nvPr/>
          </p:nvSpPr>
          <p:spPr>
            <a:xfrm>
              <a:off x="864108" y="3206495"/>
              <a:ext cx="4581525" cy="144780"/>
            </a:xfrm>
            <a:custGeom>
              <a:avLst/>
              <a:gdLst/>
              <a:ahLst/>
              <a:cxnLst/>
              <a:rect l="l" t="t" r="r" b="b"/>
              <a:pathLst>
                <a:path w="4581525" h="144779">
                  <a:moveTo>
                    <a:pt x="4581144" y="0"/>
                  </a:moveTo>
                  <a:lnTo>
                    <a:pt x="1263383" y="0"/>
                  </a:lnTo>
                  <a:lnTo>
                    <a:pt x="1263383" y="25908"/>
                  </a:lnTo>
                  <a:lnTo>
                    <a:pt x="454152" y="25908"/>
                  </a:lnTo>
                  <a:lnTo>
                    <a:pt x="454152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0" y="41148"/>
                  </a:lnTo>
                  <a:lnTo>
                    <a:pt x="0" y="48768"/>
                  </a:lnTo>
                  <a:lnTo>
                    <a:pt x="0" y="144780"/>
                  </a:lnTo>
                  <a:lnTo>
                    <a:pt x="4581144" y="144780"/>
                  </a:lnTo>
                  <a:lnTo>
                    <a:pt x="4581144" y="48768"/>
                  </a:lnTo>
                  <a:lnTo>
                    <a:pt x="4581144" y="41148"/>
                  </a:lnTo>
                  <a:lnTo>
                    <a:pt x="4581144" y="25908"/>
                  </a:lnTo>
                  <a:lnTo>
                    <a:pt x="458114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C11D0168-4F27-1BA7-5F6B-67F8BE30ADC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0592" y="2154935"/>
              <a:ext cx="1584959" cy="1138427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id="{F2D6192D-DDEE-9543-C0ED-7596108E17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72" y="3681984"/>
              <a:ext cx="4693919" cy="748283"/>
            </a:xfrm>
            <a:prstGeom prst="rect">
              <a:avLst/>
            </a:prstGeom>
          </p:spPr>
        </p:pic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833B4584-D86A-74B8-D6A3-A3A6849DBA5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3351276"/>
              <a:ext cx="4681727" cy="577595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6A813F4F-436E-B5C3-C4DA-FCED6BB8066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2120" y="3300983"/>
              <a:ext cx="2857499" cy="736091"/>
            </a:xfrm>
            <a:prstGeom prst="rect">
              <a:avLst/>
            </a:prstGeom>
          </p:spPr>
        </p:pic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4EFDF95C-FC15-0FC5-A73E-29BDC93DF873}"/>
                </a:ext>
              </a:extLst>
            </p:cNvPr>
            <p:cNvSpPr/>
            <p:nvPr/>
          </p:nvSpPr>
          <p:spPr>
            <a:xfrm>
              <a:off x="864108" y="3366516"/>
              <a:ext cx="4575175" cy="471170"/>
            </a:xfrm>
            <a:custGeom>
              <a:avLst/>
              <a:gdLst/>
              <a:ahLst/>
              <a:cxnLst/>
              <a:rect l="l" t="t" r="r" b="b"/>
              <a:pathLst>
                <a:path w="4575175" h="471170">
                  <a:moveTo>
                    <a:pt x="4575048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4575048" y="470915"/>
                  </a:lnTo>
                  <a:lnTo>
                    <a:pt x="45750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3">
            <a:extLst>
              <a:ext uri="{FF2B5EF4-FFF2-40B4-BE49-F238E27FC236}">
                <a16:creationId xmlns:a16="http://schemas.microsoft.com/office/drawing/2014/main" id="{02CD7444-D49F-5CE8-BE69-D720F5E3D657}"/>
              </a:ext>
            </a:extLst>
          </p:cNvPr>
          <p:cNvSpPr txBox="1"/>
          <p:nvPr/>
        </p:nvSpPr>
        <p:spPr>
          <a:xfrm>
            <a:off x="864108" y="3366515"/>
            <a:ext cx="4575175" cy="4711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426210" marR="1019175" indent="-401320">
              <a:lnSpc>
                <a:spcPct val="100000"/>
              </a:lnSpc>
              <a:spcBef>
                <a:spcPts val="10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KERANGK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KON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EPTUAL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/ 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PRINSIP</a:t>
            </a:r>
            <a:r>
              <a:rPr sz="15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PERVASIF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5" name="object 14">
            <a:extLst>
              <a:ext uri="{FF2B5EF4-FFF2-40B4-BE49-F238E27FC236}">
                <a16:creationId xmlns:a16="http://schemas.microsoft.com/office/drawing/2014/main" id="{F2A441E8-7F1C-C29D-9E75-C7A716DFE4AF}"/>
              </a:ext>
            </a:extLst>
          </p:cNvPr>
          <p:cNvGrpSpPr/>
          <p:nvPr/>
        </p:nvGrpSpPr>
        <p:grpSpPr>
          <a:xfrm>
            <a:off x="4081271" y="2148839"/>
            <a:ext cx="1397635" cy="1083945"/>
            <a:chOff x="4081271" y="2148839"/>
            <a:chExt cx="1397635" cy="1083945"/>
          </a:xfrm>
        </p:grpSpPr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60CB72E2-168E-5EDF-A7FD-5799DE60045F}"/>
                </a:ext>
              </a:extLst>
            </p:cNvPr>
            <p:cNvSpPr/>
            <p:nvPr/>
          </p:nvSpPr>
          <p:spPr>
            <a:xfrm>
              <a:off x="4506467" y="2148839"/>
              <a:ext cx="684530" cy="1083945"/>
            </a:xfrm>
            <a:custGeom>
              <a:avLst/>
              <a:gdLst/>
              <a:ahLst/>
              <a:cxnLst/>
              <a:rect l="l" t="t" r="r" b="b"/>
              <a:pathLst>
                <a:path w="684529" h="1083945">
                  <a:moveTo>
                    <a:pt x="684276" y="0"/>
                  </a:moveTo>
                  <a:lnTo>
                    <a:pt x="0" y="0"/>
                  </a:lnTo>
                  <a:lnTo>
                    <a:pt x="0" y="1083564"/>
                  </a:lnTo>
                  <a:lnTo>
                    <a:pt x="684276" y="1083564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6">
              <a:extLst>
                <a:ext uri="{FF2B5EF4-FFF2-40B4-BE49-F238E27FC236}">
                  <a16:creationId xmlns:a16="http://schemas.microsoft.com/office/drawing/2014/main" id="{5FB14220-711F-4EFD-2841-137A083B0D3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1271" y="2215895"/>
              <a:ext cx="1397507" cy="1010411"/>
            </a:xfrm>
            <a:prstGeom prst="rect">
              <a:avLst/>
            </a:prstGeom>
          </p:spPr>
        </p:pic>
      </p:grpSp>
      <p:sp>
        <p:nvSpPr>
          <p:cNvPr id="28" name="object 17">
            <a:extLst>
              <a:ext uri="{FF2B5EF4-FFF2-40B4-BE49-F238E27FC236}">
                <a16:creationId xmlns:a16="http://schemas.microsoft.com/office/drawing/2014/main" id="{71351A1B-6FE1-E17D-9737-EEB49B8221D8}"/>
              </a:ext>
            </a:extLst>
          </p:cNvPr>
          <p:cNvSpPr txBox="1"/>
          <p:nvPr/>
        </p:nvSpPr>
        <p:spPr>
          <a:xfrm>
            <a:off x="4471263" y="2305678"/>
            <a:ext cx="603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Pilar</a:t>
            </a:r>
            <a:r>
              <a:rPr sz="1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858C5370-9F18-DA5A-B0C1-8BB31AF19E8D}"/>
              </a:ext>
            </a:extLst>
          </p:cNvPr>
          <p:cNvSpPr txBox="1"/>
          <p:nvPr/>
        </p:nvSpPr>
        <p:spPr>
          <a:xfrm>
            <a:off x="4577879" y="2549517"/>
            <a:ext cx="442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SAK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B2444E22-07E9-7C11-39A1-306D970EFB85}"/>
              </a:ext>
            </a:extLst>
          </p:cNvPr>
          <p:cNvSpPr txBox="1"/>
          <p:nvPr/>
        </p:nvSpPr>
        <p:spPr>
          <a:xfrm>
            <a:off x="4422414" y="2793355"/>
            <a:ext cx="701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20">
            <a:extLst>
              <a:ext uri="{FF2B5EF4-FFF2-40B4-BE49-F238E27FC236}">
                <a16:creationId xmlns:a16="http://schemas.microsoft.com/office/drawing/2014/main" id="{6B138BC4-D1CD-72E9-A938-2B24AB743267}"/>
              </a:ext>
            </a:extLst>
          </p:cNvPr>
          <p:cNvGrpSpPr/>
          <p:nvPr/>
        </p:nvGrpSpPr>
        <p:grpSpPr>
          <a:xfrm>
            <a:off x="966216" y="2140966"/>
            <a:ext cx="1432560" cy="1113155"/>
            <a:chOff x="966216" y="2140966"/>
            <a:chExt cx="1432560" cy="1113155"/>
          </a:xfrm>
        </p:grpSpPr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6DB0D246-C5D1-5274-9881-82AD064EE725}"/>
                </a:ext>
              </a:extLst>
            </p:cNvPr>
            <p:cNvSpPr/>
            <p:nvPr/>
          </p:nvSpPr>
          <p:spPr>
            <a:xfrm>
              <a:off x="1318259" y="2147316"/>
              <a:ext cx="809625" cy="1100455"/>
            </a:xfrm>
            <a:custGeom>
              <a:avLst/>
              <a:gdLst/>
              <a:ahLst/>
              <a:cxnLst/>
              <a:rect l="l" t="t" r="r" b="b"/>
              <a:pathLst>
                <a:path w="809625" h="1100455">
                  <a:moveTo>
                    <a:pt x="809243" y="0"/>
                  </a:moveTo>
                  <a:lnTo>
                    <a:pt x="0" y="0"/>
                  </a:lnTo>
                  <a:lnTo>
                    <a:pt x="0" y="1100327"/>
                  </a:lnTo>
                  <a:lnTo>
                    <a:pt x="809243" y="1100327"/>
                  </a:lnTo>
                  <a:lnTo>
                    <a:pt x="80924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7A006814-21A2-B5FA-A10B-5B4DCA7F2C93}"/>
                </a:ext>
              </a:extLst>
            </p:cNvPr>
            <p:cNvSpPr/>
            <p:nvPr/>
          </p:nvSpPr>
          <p:spPr>
            <a:xfrm>
              <a:off x="1318259" y="2147316"/>
              <a:ext cx="809625" cy="1100455"/>
            </a:xfrm>
            <a:custGeom>
              <a:avLst/>
              <a:gdLst/>
              <a:ahLst/>
              <a:cxnLst/>
              <a:rect l="l" t="t" r="r" b="b"/>
              <a:pathLst>
                <a:path w="809625" h="1100455">
                  <a:moveTo>
                    <a:pt x="0" y="0"/>
                  </a:moveTo>
                  <a:lnTo>
                    <a:pt x="809243" y="0"/>
                  </a:lnTo>
                  <a:lnTo>
                    <a:pt x="809243" y="1100327"/>
                  </a:lnTo>
                  <a:lnTo>
                    <a:pt x="0" y="11003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3">
              <a:extLst>
                <a:ext uri="{FF2B5EF4-FFF2-40B4-BE49-F238E27FC236}">
                  <a16:creationId xmlns:a16="http://schemas.microsoft.com/office/drawing/2014/main" id="{B61DE690-7DEB-8462-BAA6-A352A2E43C9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6216" y="2313431"/>
              <a:ext cx="1432559" cy="850391"/>
            </a:xfrm>
            <a:prstGeom prst="rect">
              <a:avLst/>
            </a:prstGeom>
          </p:spPr>
        </p:pic>
      </p:grpSp>
      <p:sp>
        <p:nvSpPr>
          <p:cNvPr id="35" name="object 24">
            <a:extLst>
              <a:ext uri="{FF2B5EF4-FFF2-40B4-BE49-F238E27FC236}">
                <a16:creationId xmlns:a16="http://schemas.microsoft.com/office/drawing/2014/main" id="{19DB93F5-9701-3C33-3B39-A849CAF08FBE}"/>
              </a:ext>
            </a:extLst>
          </p:cNvPr>
          <p:cNvSpPr txBox="1"/>
          <p:nvPr/>
        </p:nvSpPr>
        <p:spPr>
          <a:xfrm>
            <a:off x="1311910" y="2140966"/>
            <a:ext cx="822325" cy="111315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165100" marR="116839" indent="-11747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Pilar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 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SAK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25">
            <a:extLst>
              <a:ext uri="{FF2B5EF4-FFF2-40B4-BE49-F238E27FC236}">
                <a16:creationId xmlns:a16="http://schemas.microsoft.com/office/drawing/2014/main" id="{5B8DF9D7-549A-71D4-27BE-A69BA9BF7A1A}"/>
              </a:ext>
            </a:extLst>
          </p:cNvPr>
          <p:cNvSpPr txBox="1"/>
          <p:nvPr/>
        </p:nvSpPr>
        <p:spPr>
          <a:xfrm>
            <a:off x="946403" y="3915155"/>
            <a:ext cx="4598035" cy="614271"/>
          </a:xfrm>
          <a:prstGeom prst="rect">
            <a:avLst/>
          </a:prstGeom>
          <a:solidFill>
            <a:srgbClr val="FFFFFF"/>
          </a:solidFill>
          <a:ln w="12700">
            <a:solidFill>
              <a:srgbClr val="6FAC46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70"/>
              </a:spcBef>
            </a:pPr>
            <a:r>
              <a:rPr sz="1800" b="1" spc="-5" dirty="0">
                <a:latin typeface="Candara" panose="020E0502030303020204" pitchFamily="34" charset="0"/>
                <a:cs typeface="Times New Roman"/>
              </a:rPr>
              <a:t>PSAK</a:t>
            </a:r>
            <a:r>
              <a:rPr sz="1800" b="1" spc="-45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1800" b="1" dirty="0">
                <a:latin typeface="Candara" panose="020E0502030303020204" pitchFamily="34" charset="0"/>
                <a:cs typeface="Times New Roman"/>
              </a:rPr>
              <a:t>Syariah</a:t>
            </a:r>
            <a:endParaRPr sz="1800" dirty="0">
              <a:latin typeface="Candara" panose="020E0502030303020204" pitchFamily="34" charset="0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latin typeface="Candara" panose="020E0502030303020204" pitchFamily="34" charset="0"/>
                <a:cs typeface="Times New Roman"/>
              </a:rPr>
              <a:t>(Untuk</a:t>
            </a:r>
            <a:r>
              <a:rPr sz="1800" spc="-1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latin typeface="Candara" panose="020E0502030303020204" pitchFamily="34" charset="0"/>
                <a:cs typeface="Times New Roman"/>
              </a:rPr>
              <a:t>entitas</a:t>
            </a:r>
            <a:r>
              <a:rPr sz="1800" spc="-5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5" dirty="0">
                <a:latin typeface="Candara" panose="020E0502030303020204" pitchFamily="34" charset="0"/>
                <a:cs typeface="Times New Roman"/>
              </a:rPr>
              <a:t>yang</a:t>
            </a:r>
            <a:r>
              <a:rPr sz="1800" spc="-3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latin typeface="Candara" panose="020E0502030303020204" pitchFamily="34" charset="0"/>
                <a:cs typeface="Times New Roman"/>
              </a:rPr>
              <a:t>memiliki</a:t>
            </a:r>
            <a:r>
              <a:rPr sz="180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latin typeface="Candara" panose="020E0502030303020204" pitchFamily="34" charset="0"/>
                <a:cs typeface="Times New Roman"/>
              </a:rPr>
              <a:t>transaksi </a:t>
            </a:r>
            <a:r>
              <a:rPr sz="1800" dirty="0">
                <a:latin typeface="Candara" panose="020E0502030303020204" pitchFamily="34" charset="0"/>
                <a:cs typeface="Times New Roman"/>
              </a:rPr>
              <a:t>Syariah)</a:t>
            </a:r>
          </a:p>
        </p:txBody>
      </p:sp>
      <p:grpSp>
        <p:nvGrpSpPr>
          <p:cNvPr id="37" name="object 26">
            <a:extLst>
              <a:ext uri="{FF2B5EF4-FFF2-40B4-BE49-F238E27FC236}">
                <a16:creationId xmlns:a16="http://schemas.microsoft.com/office/drawing/2014/main" id="{1C3E9C6A-0CAE-4B82-ECC5-A3BF915B159E}"/>
              </a:ext>
            </a:extLst>
          </p:cNvPr>
          <p:cNvGrpSpPr/>
          <p:nvPr/>
        </p:nvGrpSpPr>
        <p:grpSpPr>
          <a:xfrm>
            <a:off x="526270" y="3978503"/>
            <a:ext cx="363855" cy="399415"/>
            <a:chOff x="526270" y="3978503"/>
            <a:chExt cx="363855" cy="399415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2B3C83F7-E7C2-9ED5-3B18-D2438C46C5E2}"/>
                </a:ext>
              </a:extLst>
            </p:cNvPr>
            <p:cNvSpPr/>
            <p:nvPr/>
          </p:nvSpPr>
          <p:spPr>
            <a:xfrm>
              <a:off x="532612" y="3984790"/>
              <a:ext cx="351155" cy="386080"/>
            </a:xfrm>
            <a:custGeom>
              <a:avLst/>
              <a:gdLst/>
              <a:ahLst/>
              <a:cxnLst/>
              <a:rect l="l" t="t" r="r" b="b"/>
              <a:pathLst>
                <a:path w="351155" h="386079">
                  <a:moveTo>
                    <a:pt x="350558" y="137160"/>
                  </a:moveTo>
                  <a:lnTo>
                    <a:pt x="231368" y="137160"/>
                  </a:lnTo>
                  <a:lnTo>
                    <a:pt x="231368" y="0"/>
                  </a:lnTo>
                  <a:lnTo>
                    <a:pt x="119176" y="0"/>
                  </a:lnTo>
                  <a:lnTo>
                    <a:pt x="119176" y="137160"/>
                  </a:lnTo>
                  <a:lnTo>
                    <a:pt x="0" y="137160"/>
                  </a:lnTo>
                  <a:lnTo>
                    <a:pt x="0" y="248920"/>
                  </a:lnTo>
                  <a:lnTo>
                    <a:pt x="119176" y="248920"/>
                  </a:lnTo>
                  <a:lnTo>
                    <a:pt x="119176" y="386080"/>
                  </a:lnTo>
                  <a:lnTo>
                    <a:pt x="231368" y="386080"/>
                  </a:lnTo>
                  <a:lnTo>
                    <a:pt x="231368" y="248920"/>
                  </a:lnTo>
                  <a:lnTo>
                    <a:pt x="350558" y="248920"/>
                  </a:lnTo>
                  <a:lnTo>
                    <a:pt x="350558" y="13716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8">
              <a:extLst>
                <a:ext uri="{FF2B5EF4-FFF2-40B4-BE49-F238E27FC236}">
                  <a16:creationId xmlns:a16="http://schemas.microsoft.com/office/drawing/2014/main" id="{37E2D562-FD9B-74D8-0BBD-6393E4DDDF71}"/>
                </a:ext>
              </a:extLst>
            </p:cNvPr>
            <p:cNvSpPr/>
            <p:nvPr/>
          </p:nvSpPr>
          <p:spPr>
            <a:xfrm>
              <a:off x="532620" y="3984853"/>
              <a:ext cx="351155" cy="386715"/>
            </a:xfrm>
            <a:custGeom>
              <a:avLst/>
              <a:gdLst/>
              <a:ahLst/>
              <a:cxnLst/>
              <a:rect l="l" t="t" r="r" b="b"/>
              <a:pathLst>
                <a:path w="351155" h="386714">
                  <a:moveTo>
                    <a:pt x="0" y="137096"/>
                  </a:moveTo>
                  <a:lnTo>
                    <a:pt x="119176" y="137096"/>
                  </a:lnTo>
                  <a:lnTo>
                    <a:pt x="119176" y="0"/>
                  </a:lnTo>
                  <a:lnTo>
                    <a:pt x="231368" y="0"/>
                  </a:lnTo>
                  <a:lnTo>
                    <a:pt x="231368" y="137096"/>
                  </a:lnTo>
                  <a:lnTo>
                    <a:pt x="350558" y="137096"/>
                  </a:lnTo>
                  <a:lnTo>
                    <a:pt x="350558" y="249288"/>
                  </a:lnTo>
                  <a:lnTo>
                    <a:pt x="231368" y="249288"/>
                  </a:lnTo>
                  <a:lnTo>
                    <a:pt x="231368" y="386384"/>
                  </a:lnTo>
                  <a:lnTo>
                    <a:pt x="119176" y="386384"/>
                  </a:lnTo>
                  <a:lnTo>
                    <a:pt x="119176" y="249288"/>
                  </a:lnTo>
                  <a:lnTo>
                    <a:pt x="0" y="249288"/>
                  </a:lnTo>
                  <a:lnTo>
                    <a:pt x="0" y="137096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9">
            <a:extLst>
              <a:ext uri="{FF2B5EF4-FFF2-40B4-BE49-F238E27FC236}">
                <a16:creationId xmlns:a16="http://schemas.microsoft.com/office/drawing/2014/main" id="{D826F146-5BFB-EC66-608D-95E04ADA196D}"/>
              </a:ext>
            </a:extLst>
          </p:cNvPr>
          <p:cNvSpPr txBox="1"/>
          <p:nvPr/>
        </p:nvSpPr>
        <p:spPr>
          <a:xfrm>
            <a:off x="6243369" y="1596421"/>
            <a:ext cx="52787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Standar</a:t>
            </a:r>
            <a:r>
              <a:rPr sz="1800" spc="-1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akuntansi</a:t>
            </a:r>
            <a:r>
              <a:rPr sz="1800" spc="-2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keuangan</a:t>
            </a:r>
            <a:r>
              <a:rPr sz="1800" spc="-1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(SAK)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yang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berlaku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saat</a:t>
            </a:r>
            <a:r>
              <a:rPr sz="1800" spc="-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ini: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41" name="object 30">
            <a:extLst>
              <a:ext uri="{FF2B5EF4-FFF2-40B4-BE49-F238E27FC236}">
                <a16:creationId xmlns:a16="http://schemas.microsoft.com/office/drawing/2014/main" id="{165B4131-B938-D6FB-EC90-7CDE0DC2A807}"/>
              </a:ext>
            </a:extLst>
          </p:cNvPr>
          <p:cNvSpPr txBox="1"/>
          <p:nvPr/>
        </p:nvSpPr>
        <p:spPr>
          <a:xfrm>
            <a:off x="6243369" y="2140966"/>
            <a:ext cx="522224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SAK</a:t>
            </a:r>
            <a:r>
              <a:rPr sz="1800" spc="-2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efektif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1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Januari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2022</a:t>
            </a:r>
            <a:endParaRPr sz="1800" dirty="0">
              <a:latin typeface="Candara" panose="020E0502030303020204" pitchFamily="34" charset="0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SAK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Entitas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Privat (EP)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efektif 1 Januari 2025 (akan </a:t>
            </a:r>
            <a:r>
              <a:rPr sz="1800" spc="-434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menggantikan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SAK</a:t>
            </a:r>
            <a:r>
              <a:rPr sz="1800" spc="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ETAP)</a:t>
            </a:r>
            <a:endParaRPr sz="1800" dirty="0">
              <a:latin typeface="Candara" panose="020E0502030303020204" pitchFamily="34" charset="0"/>
              <a:cs typeface="Times New Roman"/>
            </a:endParaRPr>
          </a:p>
          <a:p>
            <a:pPr marL="355600" marR="4064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K Entit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</a:t>
            </a:r>
            <a:r>
              <a:rPr sz="1800" spc="-5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12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T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npa</a:t>
            </a:r>
            <a:r>
              <a:rPr sz="1800" spc="-1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kunt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bilit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P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ublik</a:t>
            </a:r>
            <a:r>
              <a:rPr sz="1800" spc="-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(E</a:t>
            </a:r>
            <a:r>
              <a:rPr sz="1800" spc="-14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T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A</a:t>
            </a:r>
            <a:r>
              <a:rPr sz="1800" spc="-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P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)  efektif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1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Januari</a:t>
            </a:r>
            <a:r>
              <a:rPr sz="1800" spc="-2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2011</a:t>
            </a:r>
            <a:endParaRPr sz="1800" dirty="0">
              <a:latin typeface="Candara" panose="020E0502030303020204" pitchFamily="34" charset="0"/>
              <a:cs typeface="Times New Roman"/>
            </a:endParaRPr>
          </a:p>
          <a:p>
            <a:pPr marL="355600" marR="19812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SAK</a:t>
            </a:r>
            <a:r>
              <a:rPr sz="1800" spc="-1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Entitas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Mikro</a:t>
            </a:r>
            <a:r>
              <a:rPr sz="1800" spc="-1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Kecil</a:t>
            </a:r>
            <a:r>
              <a:rPr sz="1800" spc="-1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dan</a:t>
            </a:r>
            <a:r>
              <a:rPr sz="1800" spc="-1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Menengah</a:t>
            </a:r>
            <a:r>
              <a:rPr sz="1800" spc="-2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(EMKM) </a:t>
            </a:r>
            <a:r>
              <a:rPr sz="1800" spc="-434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efektif</a:t>
            </a:r>
            <a:r>
              <a:rPr sz="1800" spc="-2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1</a:t>
            </a:r>
            <a:r>
              <a:rPr sz="1800" spc="5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Januari</a:t>
            </a:r>
            <a:r>
              <a:rPr sz="1800" spc="-2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ndara" panose="020E0502030303020204" pitchFamily="34" charset="0"/>
                <a:cs typeface="Times New Roman"/>
              </a:rPr>
              <a:t>2018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6AA015E4-0FDE-B14B-76A2-133F94240246}"/>
              </a:ext>
            </a:extLst>
          </p:cNvPr>
          <p:cNvSpPr txBox="1"/>
          <p:nvPr/>
        </p:nvSpPr>
        <p:spPr>
          <a:xfrm>
            <a:off x="2756466" y="1672418"/>
            <a:ext cx="974725" cy="1440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SAK</a:t>
            </a:r>
            <a:endParaRPr sz="2800">
              <a:latin typeface="Times New Roman"/>
              <a:cs typeface="Times New Roman"/>
            </a:endParaRPr>
          </a:p>
          <a:p>
            <a:pPr marL="12065" marR="5080" indent="-10160" algn="ctr">
              <a:lnSpc>
                <a:spcPct val="100000"/>
              </a:lnSpc>
              <a:spcBef>
                <a:spcPts val="130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Pilar 2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SAK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EP/E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3" name="object 32">
            <a:extLst>
              <a:ext uri="{FF2B5EF4-FFF2-40B4-BE49-F238E27FC236}">
                <a16:creationId xmlns:a16="http://schemas.microsoft.com/office/drawing/2014/main" id="{40C48C6C-F23C-D1B4-8CE5-CD8B21F5616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14431" y="3718559"/>
            <a:ext cx="1877568" cy="2144267"/>
          </a:xfrm>
          <a:prstGeom prst="rect">
            <a:avLst/>
          </a:prstGeom>
        </p:spPr>
      </p:pic>
      <p:sp>
        <p:nvSpPr>
          <p:cNvPr id="44" name="object 33">
            <a:extLst>
              <a:ext uri="{FF2B5EF4-FFF2-40B4-BE49-F238E27FC236}">
                <a16:creationId xmlns:a16="http://schemas.microsoft.com/office/drawing/2014/main" id="{986887A2-DDC7-3833-79F1-ED1B313A3968}"/>
              </a:ext>
            </a:extLst>
          </p:cNvPr>
          <p:cNvSpPr txBox="1"/>
          <p:nvPr/>
        </p:nvSpPr>
        <p:spPr>
          <a:xfrm>
            <a:off x="5852921" y="4402073"/>
            <a:ext cx="4912360" cy="1436291"/>
          </a:xfrm>
          <a:prstGeom prst="rect">
            <a:avLst/>
          </a:prstGeom>
          <a:ln w="412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40"/>
              </a:lnSpc>
            </a:pPr>
            <a:r>
              <a:rPr sz="3000" spc="-5" dirty="0">
                <a:latin typeface="Candara" panose="020E0502030303020204" pitchFamily="34" charset="0"/>
                <a:cs typeface="Times New Roman"/>
              </a:rPr>
              <a:t>Entitas</a:t>
            </a:r>
            <a:r>
              <a:rPr sz="3000" spc="-10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3000" spc="-55" dirty="0">
                <a:latin typeface="Candara" panose="020E0502030303020204" pitchFamily="34" charset="0"/>
                <a:cs typeface="Times New Roman"/>
              </a:rPr>
              <a:t>Wakaf</a:t>
            </a:r>
            <a:endParaRPr sz="3000" dirty="0">
              <a:latin typeface="Candara" panose="020E0502030303020204" pitchFamily="34" charset="0"/>
              <a:cs typeface="Times New Roman"/>
            </a:endParaRPr>
          </a:p>
          <a:p>
            <a:pPr marL="90805" marR="318770">
              <a:lnSpc>
                <a:spcPct val="100000"/>
              </a:lnSpc>
            </a:pPr>
            <a:r>
              <a:rPr sz="3000" dirty="0">
                <a:latin typeface="Candara" panose="020E0502030303020204" pitchFamily="34" charset="0"/>
                <a:cs typeface="Times New Roman"/>
              </a:rPr>
              <a:t>menggunakan</a:t>
            </a:r>
            <a:r>
              <a:rPr sz="3000" spc="-8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3000" b="1" spc="-5" dirty="0">
                <a:latin typeface="Candara" panose="020E0502030303020204" pitchFamily="34" charset="0"/>
                <a:cs typeface="Times New Roman"/>
              </a:rPr>
              <a:t>pilar</a:t>
            </a:r>
            <a:r>
              <a:rPr sz="3000" b="1" spc="-2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3000" dirty="0">
                <a:latin typeface="Candara" panose="020E0502030303020204" pitchFamily="34" charset="0"/>
                <a:cs typeface="Times New Roman"/>
              </a:rPr>
              <a:t>yang </a:t>
            </a:r>
            <a:r>
              <a:rPr sz="3000" spc="-860" dirty="0">
                <a:latin typeface="Candara" panose="020E0502030303020204" pitchFamily="34" charset="0"/>
                <a:cs typeface="Times New Roman"/>
              </a:rPr>
              <a:t> </a:t>
            </a:r>
            <a:r>
              <a:rPr sz="3000" dirty="0">
                <a:latin typeface="Candara" panose="020E0502030303020204" pitchFamily="34" charset="0"/>
                <a:cs typeface="Times New Roman"/>
              </a:rPr>
              <a:t>mana??</a:t>
            </a:r>
          </a:p>
        </p:txBody>
      </p:sp>
      <p:sp>
        <p:nvSpPr>
          <p:cNvPr id="45" name="object 35">
            <a:extLst>
              <a:ext uri="{FF2B5EF4-FFF2-40B4-BE49-F238E27FC236}">
                <a16:creationId xmlns:a16="http://schemas.microsoft.com/office/drawing/2014/main" id="{8D283B7A-7E66-67F5-119B-7F6DB0DBECBC}"/>
              </a:ext>
            </a:extLst>
          </p:cNvPr>
          <p:cNvSpPr txBox="1">
            <a:spLocks/>
          </p:cNvSpPr>
          <p:nvPr/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25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8792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735835"/>
            <a:ext cx="10515600" cy="22542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algn="just">
              <a:lnSpc>
                <a:spcPts val="2905"/>
              </a:lnSpc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Entitas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memiliki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5" dirty="0">
                <a:latin typeface="Candara" panose="020E0502030303020204" pitchFamily="34" charset="0"/>
                <a:cs typeface="Calibri"/>
              </a:rPr>
              <a:t>akuntabilitas</a:t>
            </a:r>
            <a:r>
              <a:rPr sz="2500" b="1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publik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 signifikan</a:t>
            </a:r>
            <a:r>
              <a:rPr sz="2500" b="1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jika: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319405" marR="85090" indent="-228600" algn="just">
              <a:lnSpc>
                <a:spcPts val="2700"/>
              </a:lnSpc>
              <a:spcBef>
                <a:spcPts val="434"/>
              </a:spcBef>
              <a:buFont typeface="Arial MT"/>
              <a:buChar char="•"/>
              <a:tabLst>
                <a:tab pos="320040" algn="l"/>
              </a:tabLst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Entitas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telah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mengajukan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pernyataan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pendaftaran,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atau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dalam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proses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pengajuan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pendaftaran,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pada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otoritas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pasar modal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atau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regulator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lain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untuk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tujuan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penerbitan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5" dirty="0">
                <a:latin typeface="Candara" panose="020E0502030303020204" pitchFamily="34" charset="0"/>
                <a:cs typeface="Calibri"/>
              </a:rPr>
              <a:t>efek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di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pasar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modal;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atau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319405" marR="118110" indent="-228600" algn="just">
              <a:lnSpc>
                <a:spcPts val="2700"/>
              </a:lnSpc>
              <a:spcBef>
                <a:spcPts val="405"/>
              </a:spcBef>
              <a:buFont typeface="Arial MT"/>
              <a:buChar char="•"/>
              <a:tabLst>
                <a:tab pos="320040" algn="l"/>
              </a:tabLst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Entitas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mengusai aset dalam 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kapasitas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fidusia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bagi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suatu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kelompok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pihak luar </a:t>
            </a:r>
            <a:r>
              <a:rPr sz="2500" spc="-55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beragam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sebagai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usaha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utamanya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426" y="4254753"/>
            <a:ext cx="3181350" cy="732155"/>
            <a:chOff x="4297426" y="4254753"/>
            <a:chExt cx="3181350" cy="732155"/>
          </a:xfrm>
        </p:grpSpPr>
        <p:sp>
          <p:nvSpPr>
            <p:cNvPr id="4" name="object 4"/>
            <p:cNvSpPr/>
            <p:nvPr/>
          </p:nvSpPr>
          <p:spPr>
            <a:xfrm>
              <a:off x="4303776" y="4261103"/>
              <a:ext cx="3168650" cy="719455"/>
            </a:xfrm>
            <a:custGeom>
              <a:avLst/>
              <a:gdLst/>
              <a:ahLst/>
              <a:cxnLst/>
              <a:rect l="l" t="t" r="r" b="b"/>
              <a:pathLst>
                <a:path w="3168650" h="719454">
                  <a:moveTo>
                    <a:pt x="2376297" y="0"/>
                  </a:moveTo>
                  <a:lnTo>
                    <a:pt x="792099" y="0"/>
                  </a:lnTo>
                  <a:lnTo>
                    <a:pt x="792099" y="359664"/>
                  </a:lnTo>
                  <a:lnTo>
                    <a:pt x="0" y="359664"/>
                  </a:lnTo>
                  <a:lnTo>
                    <a:pt x="1584198" y="719328"/>
                  </a:lnTo>
                  <a:lnTo>
                    <a:pt x="3168396" y="359664"/>
                  </a:lnTo>
                  <a:lnTo>
                    <a:pt x="2376297" y="359664"/>
                  </a:lnTo>
                  <a:lnTo>
                    <a:pt x="23762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03776" y="4261103"/>
              <a:ext cx="3168650" cy="719455"/>
            </a:xfrm>
            <a:custGeom>
              <a:avLst/>
              <a:gdLst/>
              <a:ahLst/>
              <a:cxnLst/>
              <a:rect l="l" t="t" r="r" b="b"/>
              <a:pathLst>
                <a:path w="3168650" h="719454">
                  <a:moveTo>
                    <a:pt x="0" y="359664"/>
                  </a:moveTo>
                  <a:lnTo>
                    <a:pt x="792099" y="359664"/>
                  </a:lnTo>
                  <a:lnTo>
                    <a:pt x="792099" y="0"/>
                  </a:lnTo>
                  <a:lnTo>
                    <a:pt x="2376297" y="0"/>
                  </a:lnTo>
                  <a:lnTo>
                    <a:pt x="2376297" y="359664"/>
                  </a:lnTo>
                  <a:lnTo>
                    <a:pt x="3168396" y="359664"/>
                  </a:lnTo>
                  <a:lnTo>
                    <a:pt x="1584198" y="719328"/>
                  </a:lnTo>
                  <a:lnTo>
                    <a:pt x="0" y="35966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80844" y="5251703"/>
            <a:ext cx="7412990" cy="1206740"/>
          </a:xfrm>
          <a:prstGeom prst="rect">
            <a:avLst/>
          </a:prstGeom>
          <a:solidFill>
            <a:srgbClr val="B4C6E7"/>
          </a:solidFill>
          <a:ln w="12700">
            <a:solidFill>
              <a:srgbClr val="2E528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80340" marR="173355" indent="3810" algn="ctr">
              <a:lnSpc>
                <a:spcPct val="100000"/>
              </a:lnSpc>
              <a:spcBef>
                <a:spcPts val="409"/>
              </a:spcBef>
            </a:pPr>
            <a:r>
              <a:rPr sz="2500" spc="-15" dirty="0">
                <a:latin typeface="Candara" panose="020E0502030303020204" pitchFamily="34" charset="0"/>
                <a:cs typeface="Calibri"/>
              </a:rPr>
              <a:t>Entitas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memenuhi</a:t>
            </a:r>
            <a:r>
              <a:rPr sz="2500" spc="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kriteria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entitas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dengan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b="1" spc="-15" dirty="0">
                <a:latin typeface="Candara" panose="020E0502030303020204" pitchFamily="34" charset="0"/>
                <a:cs typeface="Calibri"/>
              </a:rPr>
              <a:t>akuntabilitas 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publik</a:t>
            </a:r>
            <a:r>
              <a:rPr sz="2500" b="1" spc="-10" dirty="0">
                <a:latin typeface="Candara" panose="020E0502030303020204" pitchFamily="34" charset="0"/>
                <a:cs typeface="Calibri"/>
              </a:rPr>
              <a:t> signifikan</a:t>
            </a:r>
            <a:r>
              <a:rPr sz="2500" b="1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sehingga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akan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mengacu </a:t>
            </a:r>
            <a:r>
              <a:rPr sz="2500" spc="-55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45" dirty="0">
                <a:latin typeface="Candara" panose="020E0502030303020204" pitchFamily="34" charset="0"/>
                <a:cs typeface="Calibri"/>
              </a:rPr>
              <a:t>ke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PILAR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1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(yaitu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SAK)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A20938-63B8-BC2A-7EDD-B0C4FE70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500" i="1" spc="-15" dirty="0">
                <a:latin typeface="Candara" panose="020E0502030303020204" pitchFamily="34" charset="0"/>
                <a:cs typeface="Calibri"/>
              </a:rPr>
              <a:t>ACCOUNTING</a:t>
            </a:r>
            <a:r>
              <a:rPr lang="en-ID" sz="3500" i="1" spc="-5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3500" i="1" spc="-5" dirty="0">
                <a:latin typeface="Candara" panose="020E0502030303020204" pitchFamily="34" charset="0"/>
                <a:cs typeface="Calibri"/>
              </a:rPr>
              <a:t>FRAMEWORK</a:t>
            </a:r>
            <a:r>
              <a:rPr lang="en-ID" sz="3500" i="1" spc="-5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3500" spc="-35" dirty="0">
                <a:latin typeface="Candara" panose="020E0502030303020204" pitchFamily="34" charset="0"/>
                <a:cs typeface="Calibri"/>
              </a:rPr>
              <a:t>ENTITAS </a:t>
            </a:r>
            <a:r>
              <a:rPr lang="en-ID" sz="3500" spc="-66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3500" spc="-30" dirty="0">
                <a:latin typeface="Candara" panose="020E0502030303020204" pitchFamily="34" charset="0"/>
                <a:cs typeface="Calibri"/>
              </a:rPr>
              <a:t>WAKAF</a:t>
            </a:r>
            <a:endParaRPr lang="en-ID" sz="35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61D9-995B-F219-0EFA-62D651FB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Soal-soal</a:t>
            </a:r>
            <a:r>
              <a:rPr lang="en-US" dirty="0">
                <a:latin typeface="Candara" panose="020E0502030303020204" pitchFamily="34" charset="0"/>
              </a:rPr>
              <a:t> (1)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C0CC-A4D3-8499-FE76-91CDDF55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166" y="1825625"/>
            <a:ext cx="5386633" cy="435133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03301-4CE4-E1C9-4A81-FF3F350D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61" t="14020" r="2964" b="73380"/>
          <a:stretch/>
        </p:blipFill>
        <p:spPr>
          <a:xfrm>
            <a:off x="371967" y="1825625"/>
            <a:ext cx="5091260" cy="1113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03301-4CE4-E1C9-4A81-FF3F350D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34" t="40961" r="3428" b="15464"/>
          <a:stretch/>
        </p:blipFill>
        <p:spPr>
          <a:xfrm>
            <a:off x="424207" y="2871675"/>
            <a:ext cx="4986780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5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CA64-9D99-59E1-3554-45868E7D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Soal-soal</a:t>
            </a:r>
            <a:r>
              <a:rPr lang="en-US" dirty="0">
                <a:latin typeface="Candara" panose="020E0502030303020204" pitchFamily="34" charset="0"/>
              </a:rPr>
              <a:t> (2)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4BB3-1573-201B-2A3C-FDD6F163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0" y="1825625"/>
            <a:ext cx="5509180" cy="435133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EC3F8-A334-F509-1961-55BD687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31" t="59931" r="53608" b="13814"/>
          <a:stretch/>
        </p:blipFill>
        <p:spPr>
          <a:xfrm>
            <a:off x="838200" y="2375554"/>
            <a:ext cx="4920791" cy="1976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EC3F8-A334-F509-1961-55BD687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57" t="54708" r="3660" b="28247"/>
          <a:stretch/>
        </p:blipFill>
        <p:spPr>
          <a:xfrm>
            <a:off x="867265" y="4487159"/>
            <a:ext cx="4911366" cy="14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7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81FB-7254-41B9-1A85-14B5FF00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Soal-soal</a:t>
            </a:r>
            <a:r>
              <a:rPr lang="en-US" dirty="0">
                <a:latin typeface="Candara" panose="020E0502030303020204" pitchFamily="34" charset="0"/>
              </a:rPr>
              <a:t> (3)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8747-3D4B-D00A-2D13-2C24CB3F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124" y="1825625"/>
            <a:ext cx="5166675" cy="435133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57176-B325-286F-EA90-34E791E5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30" t="18556" r="54072" b="69072"/>
          <a:stretch/>
        </p:blipFill>
        <p:spPr>
          <a:xfrm>
            <a:off x="0" y="1819922"/>
            <a:ext cx="6004877" cy="1135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57176-B325-286F-EA90-34E791E5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3" t="51134" r="54304" b="37319"/>
          <a:stretch/>
        </p:blipFill>
        <p:spPr>
          <a:xfrm>
            <a:off x="147687" y="2874299"/>
            <a:ext cx="5791200" cy="1028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57176-B325-286F-EA90-34E791E5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67" t="24652" r="3736" b="66049"/>
          <a:stretch/>
        </p:blipFill>
        <p:spPr>
          <a:xfrm>
            <a:off x="147688" y="3902369"/>
            <a:ext cx="5791200" cy="840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57176-B325-286F-EA90-34E791E5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67" t="48110" r="3736" b="38969"/>
          <a:stretch/>
        </p:blipFill>
        <p:spPr>
          <a:xfrm>
            <a:off x="147687" y="5095409"/>
            <a:ext cx="5937038" cy="10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8945-31A4-743C-9450-D7E80082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Ruang </a:t>
            </a:r>
            <a:r>
              <a:rPr lang="en-US" dirty="0" err="1">
                <a:latin typeface="Candara" panose="020E0502030303020204" pitchFamily="34" charset="0"/>
              </a:rPr>
              <a:t>Lingkup</a:t>
            </a:r>
            <a:r>
              <a:rPr lang="en-US" dirty="0">
                <a:latin typeface="Candara" panose="020E0502030303020204" pitchFamily="34" charset="0"/>
              </a:rPr>
              <a:t> </a:t>
            </a:r>
            <a:endParaRPr lang="en-ID" dirty="0">
              <a:latin typeface="Candara" panose="020E0502030303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78FB275-8E5C-A901-3729-4674BBDEE6D8}"/>
              </a:ext>
            </a:extLst>
          </p:cNvPr>
          <p:cNvSpPr txBox="1"/>
          <p:nvPr/>
        </p:nvSpPr>
        <p:spPr>
          <a:xfrm>
            <a:off x="842517" y="1628919"/>
            <a:ext cx="2535047" cy="565796"/>
          </a:xfrm>
          <a:prstGeom prst="rect">
            <a:avLst/>
          </a:prstGeom>
          <a:solidFill>
            <a:srgbClr val="C5DFB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0" marR="337185" indent="-570230">
              <a:lnSpc>
                <a:spcPct val="101099"/>
              </a:lnSpc>
            </a:pPr>
            <a:r>
              <a:rPr lang="en-US" sz="1850" spc="5" dirty="0" err="1">
                <a:latin typeface="Candara" panose="020E0502030303020204" pitchFamily="34" charset="0"/>
                <a:cs typeface="Calibri"/>
              </a:rPr>
              <a:t>Undang-undang</a:t>
            </a:r>
            <a:r>
              <a:rPr lang="en-US" sz="1850" spc="5" dirty="0">
                <a:latin typeface="Candara" panose="020E0502030303020204" pitchFamily="34" charset="0"/>
                <a:cs typeface="Calibri"/>
              </a:rPr>
              <a:t> </a:t>
            </a:r>
            <a:r>
              <a:rPr lang="en-US" sz="1850" spc="5" dirty="0" err="1">
                <a:latin typeface="Candara" panose="020E0502030303020204" pitchFamily="34" charset="0"/>
                <a:cs typeface="Calibri"/>
              </a:rPr>
              <a:t>Wakaf</a:t>
            </a:r>
            <a:endParaRPr sz="185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5E00DFE-DA9C-EDD9-F861-7A96367C3A14}"/>
              </a:ext>
            </a:extLst>
          </p:cNvPr>
          <p:cNvSpPr txBox="1"/>
          <p:nvPr/>
        </p:nvSpPr>
        <p:spPr>
          <a:xfrm>
            <a:off x="838200" y="2329308"/>
            <a:ext cx="2539365" cy="1321003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25425" marR="217170" algn="ctr">
              <a:lnSpc>
                <a:spcPct val="101099"/>
              </a:lnSpc>
              <a:spcBef>
                <a:spcPts val="1405"/>
              </a:spcBef>
            </a:pPr>
            <a:r>
              <a:rPr sz="1850" spc="5" dirty="0">
                <a:latin typeface="Candara" panose="020E0502030303020204" pitchFamily="34" charset="0"/>
                <a:cs typeface="Calibri"/>
              </a:rPr>
              <a:t>Nazhir </a:t>
            </a:r>
            <a:r>
              <a:rPr sz="1850" spc="-5" dirty="0">
                <a:latin typeface="Candara" panose="020E0502030303020204" pitchFamily="34" charset="0"/>
                <a:cs typeface="Calibri"/>
              </a:rPr>
              <a:t>perseorangan, </a:t>
            </a:r>
            <a:r>
              <a:rPr sz="1850" spc="-40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dirty="0">
                <a:latin typeface="Candara" panose="020E0502030303020204" pitchFamily="34" charset="0"/>
                <a:cs typeface="Calibri"/>
              </a:rPr>
              <a:t>organisasi,</a:t>
            </a:r>
            <a:r>
              <a:rPr sz="1850" spc="-7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dan</a:t>
            </a:r>
            <a:r>
              <a:rPr sz="1850" spc="-50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badan </a:t>
            </a:r>
            <a:r>
              <a:rPr sz="1850" spc="-40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5" dirty="0">
                <a:latin typeface="Candara" panose="020E0502030303020204" pitchFamily="34" charset="0"/>
                <a:cs typeface="Calibri"/>
              </a:rPr>
              <a:t>hukum</a:t>
            </a:r>
            <a:endParaRPr sz="185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34D8276-F0E0-0884-8E6C-636C30BC35F5}"/>
              </a:ext>
            </a:extLst>
          </p:cNvPr>
          <p:cNvSpPr txBox="1"/>
          <p:nvPr/>
        </p:nvSpPr>
        <p:spPr>
          <a:xfrm>
            <a:off x="838199" y="3779413"/>
            <a:ext cx="2539365" cy="1033488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25425" marR="217170" indent="1270" algn="ctr">
              <a:lnSpc>
                <a:spcPct val="101099"/>
              </a:lnSpc>
              <a:spcBef>
                <a:spcPts val="1405"/>
              </a:spcBef>
            </a:pPr>
            <a:r>
              <a:rPr sz="1850" spc="-5" dirty="0">
                <a:latin typeface="Candara" panose="020E0502030303020204" pitchFamily="34" charset="0"/>
                <a:cs typeface="Calibri"/>
              </a:rPr>
              <a:t>Wakif perseorangan, </a:t>
            </a:r>
            <a:r>
              <a:rPr sz="1850" dirty="0">
                <a:latin typeface="Candara" panose="020E0502030303020204" pitchFamily="34" charset="0"/>
                <a:cs typeface="Calibri"/>
              </a:rPr>
              <a:t> organisasi,</a:t>
            </a:r>
            <a:r>
              <a:rPr sz="1850" spc="-7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dan</a:t>
            </a:r>
            <a:r>
              <a:rPr sz="1850" spc="-50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badan </a:t>
            </a:r>
            <a:r>
              <a:rPr sz="1850" spc="-40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5" dirty="0">
                <a:latin typeface="Candara" panose="020E0502030303020204" pitchFamily="34" charset="0"/>
                <a:cs typeface="Calibri"/>
              </a:rPr>
              <a:t>hukum</a:t>
            </a:r>
            <a:endParaRPr sz="185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1E5295D3-A728-7027-07C9-DC998C586F3D}"/>
              </a:ext>
            </a:extLst>
          </p:cNvPr>
          <p:cNvSpPr txBox="1"/>
          <p:nvPr/>
        </p:nvSpPr>
        <p:spPr>
          <a:xfrm>
            <a:off x="6384114" y="2445758"/>
            <a:ext cx="2661128" cy="1033488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24790" marR="217804" algn="ctr">
              <a:lnSpc>
                <a:spcPct val="101099"/>
              </a:lnSpc>
              <a:spcBef>
                <a:spcPts val="1405"/>
              </a:spcBef>
            </a:pPr>
            <a:r>
              <a:rPr sz="1850" spc="5" dirty="0">
                <a:latin typeface="Candara" panose="020E0502030303020204" pitchFamily="34" charset="0"/>
                <a:cs typeface="Calibri"/>
              </a:rPr>
              <a:t>Nazhir </a:t>
            </a:r>
            <a:r>
              <a:rPr sz="1850" spc="-5" dirty="0">
                <a:latin typeface="Candara" panose="020E0502030303020204" pitchFamily="34" charset="0"/>
                <a:cs typeface="Calibri"/>
              </a:rPr>
              <a:t>perseorangan, </a:t>
            </a:r>
            <a:r>
              <a:rPr sz="1850" spc="-40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dirty="0">
                <a:latin typeface="Candara" panose="020E0502030303020204" pitchFamily="34" charset="0"/>
                <a:cs typeface="Calibri"/>
              </a:rPr>
              <a:t>organisasi,</a:t>
            </a:r>
            <a:r>
              <a:rPr sz="1850" spc="-7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dan</a:t>
            </a:r>
            <a:r>
              <a:rPr sz="1850" spc="-50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badan </a:t>
            </a:r>
            <a:r>
              <a:rPr sz="1850" spc="-40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5" dirty="0">
                <a:latin typeface="Candara" panose="020E0502030303020204" pitchFamily="34" charset="0"/>
                <a:cs typeface="Calibri"/>
              </a:rPr>
              <a:t>hukum</a:t>
            </a:r>
            <a:endParaRPr sz="185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F5E4C44-0F1B-1179-08ED-B587112ABB66}"/>
              </a:ext>
            </a:extLst>
          </p:cNvPr>
          <p:cNvSpPr txBox="1"/>
          <p:nvPr/>
        </p:nvSpPr>
        <p:spPr>
          <a:xfrm>
            <a:off x="6384114" y="1656643"/>
            <a:ext cx="2661128" cy="565796"/>
          </a:xfrm>
          <a:prstGeom prst="rect">
            <a:avLst/>
          </a:prstGeom>
          <a:solidFill>
            <a:srgbClr val="C5DFB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0" marR="337185" indent="-570230">
              <a:lnSpc>
                <a:spcPct val="101099"/>
              </a:lnSpc>
            </a:pPr>
            <a:r>
              <a:rPr lang="en-ID" sz="1850" spc="5" dirty="0">
                <a:latin typeface="Candara" panose="020E0502030303020204" pitchFamily="34" charset="0"/>
                <a:cs typeface="Calibri"/>
              </a:rPr>
              <a:t>PSAK 412 </a:t>
            </a:r>
            <a:r>
              <a:rPr lang="en-ID" sz="1850" spc="5" dirty="0" err="1">
                <a:latin typeface="Candara" panose="020E0502030303020204" pitchFamily="34" charset="0"/>
                <a:cs typeface="Calibri"/>
              </a:rPr>
              <a:t>Akuntansi</a:t>
            </a:r>
            <a:r>
              <a:rPr lang="en-ID" sz="1850" spc="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1850" spc="5" dirty="0" err="1">
                <a:latin typeface="Candara" panose="020E0502030303020204" pitchFamily="34" charset="0"/>
                <a:cs typeface="Calibri"/>
              </a:rPr>
              <a:t>Wakaf</a:t>
            </a:r>
            <a:endParaRPr lang="en-ID" sz="1850" spc="5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8DAC7C9-113E-ABA6-4E1E-EA5762C8185E}"/>
              </a:ext>
            </a:extLst>
          </p:cNvPr>
          <p:cNvSpPr txBox="1"/>
          <p:nvPr/>
        </p:nvSpPr>
        <p:spPr>
          <a:xfrm>
            <a:off x="6384114" y="4027577"/>
            <a:ext cx="2661128" cy="745973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25425" marR="217170" indent="1270" algn="ctr">
              <a:lnSpc>
                <a:spcPct val="101099"/>
              </a:lnSpc>
              <a:spcBef>
                <a:spcPts val="1405"/>
              </a:spcBef>
            </a:pPr>
            <a:r>
              <a:rPr sz="1850" spc="-5" dirty="0">
                <a:latin typeface="Candara" panose="020E0502030303020204" pitchFamily="34" charset="0"/>
                <a:cs typeface="Calibri"/>
              </a:rPr>
              <a:t>Wakif </a:t>
            </a:r>
            <a:r>
              <a:rPr lang="en-US" sz="1850" spc="-5" dirty="0" err="1">
                <a:latin typeface="Candara" panose="020E0502030303020204" pitchFamily="34" charset="0"/>
                <a:cs typeface="Calibri"/>
              </a:rPr>
              <a:t>o</a:t>
            </a:r>
            <a:r>
              <a:rPr sz="1850" dirty="0" err="1">
                <a:latin typeface="Candara" panose="020E0502030303020204" pitchFamily="34" charset="0"/>
                <a:cs typeface="Calibri"/>
              </a:rPr>
              <a:t>rganisasi</a:t>
            </a:r>
            <a:r>
              <a:rPr sz="1850" spc="-7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dan</a:t>
            </a:r>
            <a:r>
              <a:rPr sz="1850" spc="-50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10" dirty="0">
                <a:latin typeface="Candara" panose="020E0502030303020204" pitchFamily="34" charset="0"/>
                <a:cs typeface="Calibri"/>
              </a:rPr>
              <a:t>badan </a:t>
            </a:r>
            <a:r>
              <a:rPr sz="1850" spc="-405" dirty="0">
                <a:latin typeface="Candara" panose="020E0502030303020204" pitchFamily="34" charset="0"/>
                <a:cs typeface="Calibri"/>
              </a:rPr>
              <a:t> </a:t>
            </a:r>
            <a:r>
              <a:rPr sz="1850" spc="5" dirty="0">
                <a:latin typeface="Candara" panose="020E0502030303020204" pitchFamily="34" charset="0"/>
                <a:cs typeface="Calibri"/>
              </a:rPr>
              <a:t>hukum</a:t>
            </a:r>
            <a:endParaRPr sz="185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C39DD-C75D-8254-6460-68CD809C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2003"/>
            <a:ext cx="7957008" cy="1807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000" dirty="0" err="1">
                <a:latin typeface="Candara" panose="020E0502030303020204" pitchFamily="34" charset="0"/>
              </a:rPr>
              <a:t>Nazhir</a:t>
            </a:r>
            <a:r>
              <a:rPr lang="en-ID" sz="2000" dirty="0">
                <a:latin typeface="Candara" panose="020E0502030303020204" pitchFamily="34" charset="0"/>
              </a:rPr>
              <a:t> dan wakif </a:t>
            </a:r>
            <a:r>
              <a:rPr lang="en-ID" sz="2000" dirty="0" err="1">
                <a:latin typeface="Candara" panose="020E0502030303020204" pitchFamily="34" charset="0"/>
              </a:rPr>
              <a:t>organisasi</a:t>
            </a:r>
            <a:r>
              <a:rPr lang="en-ID" sz="2000" dirty="0">
                <a:latin typeface="Candara" panose="020E0502030303020204" pitchFamily="34" charset="0"/>
              </a:rPr>
              <a:t> dan badan </a:t>
            </a:r>
            <a:r>
              <a:rPr lang="en-ID" sz="2000" dirty="0" err="1">
                <a:latin typeface="Candara" panose="020E0502030303020204" pitchFamily="34" charset="0"/>
              </a:rPr>
              <a:t>hukum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dapat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memenuhi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kriteria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sebagai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entitas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pelaporan</a:t>
            </a:r>
            <a:r>
              <a:rPr lang="en-ID" sz="2000" dirty="0">
                <a:latin typeface="Candara" panose="020E0502030303020204" pitchFamily="34" charset="0"/>
              </a:rPr>
              <a:t> (</a:t>
            </a:r>
            <a:r>
              <a:rPr lang="en-ID" sz="2000" i="1" dirty="0">
                <a:latin typeface="Candara" panose="020E0502030303020204" pitchFamily="34" charset="0"/>
              </a:rPr>
              <a:t>reporting entity</a:t>
            </a:r>
            <a:r>
              <a:rPr lang="en-ID" sz="2000" dirty="0">
                <a:latin typeface="Candara" panose="020E0502030303020204" pitchFamily="34" charset="0"/>
              </a:rPr>
              <a:t>) yang </a:t>
            </a:r>
            <a:r>
              <a:rPr lang="en-ID" sz="2000" dirty="0" err="1">
                <a:latin typeface="Candara" panose="020E0502030303020204" pitchFamily="34" charset="0"/>
              </a:rPr>
              <a:t>menyusun</a:t>
            </a:r>
            <a:r>
              <a:rPr lang="en-ID" sz="2000" dirty="0">
                <a:latin typeface="Candara" panose="020E0502030303020204" pitchFamily="34" charset="0"/>
              </a:rPr>
              <a:t> dan </a:t>
            </a:r>
            <a:r>
              <a:rPr lang="en-ID" sz="2000" dirty="0" err="1">
                <a:latin typeface="Candara" panose="020E0502030303020204" pitchFamily="34" charset="0"/>
              </a:rPr>
              <a:t>menyajikan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laporan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keuangan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berdasarkan</a:t>
            </a:r>
            <a:r>
              <a:rPr lang="en-ID" sz="2000" dirty="0">
                <a:latin typeface="Candara" panose="020E0502030303020204" pitchFamily="34" charset="0"/>
              </a:rPr>
              <a:t> SAK yang </a:t>
            </a:r>
            <a:r>
              <a:rPr lang="en-ID" sz="2000" dirty="0" err="1">
                <a:latin typeface="Candara" panose="020E0502030303020204" pitchFamily="34" charset="0"/>
              </a:rPr>
              <a:t>berlaku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umum</a:t>
            </a:r>
            <a:r>
              <a:rPr lang="en-ID" sz="2000" dirty="0">
                <a:latin typeface="Candara" panose="020E0502030303020204" pitchFamily="34" charset="0"/>
              </a:rPr>
              <a:t> (</a:t>
            </a:r>
            <a:r>
              <a:rPr lang="en-ID" sz="2000" i="1" dirty="0">
                <a:latin typeface="Candara" panose="020E0502030303020204" pitchFamily="34" charset="0"/>
              </a:rPr>
              <a:t>general purpose financial statements</a:t>
            </a:r>
            <a:r>
              <a:rPr lang="en-ID" sz="2000" dirty="0">
                <a:latin typeface="Candara" panose="020E0502030303020204" pitchFamily="34" charset="0"/>
              </a:rPr>
              <a:t>). </a:t>
            </a:r>
          </a:p>
          <a:p>
            <a:pPr marL="0" indent="0">
              <a:buNone/>
            </a:pPr>
            <a:r>
              <a:rPr lang="en-ID" sz="2000" dirty="0" err="1">
                <a:latin typeface="Candara" panose="020E0502030303020204" pitchFamily="34" charset="0"/>
              </a:rPr>
              <a:t>Sementara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nazhir</a:t>
            </a:r>
            <a:r>
              <a:rPr lang="en-ID" sz="2000" dirty="0">
                <a:latin typeface="Candara" panose="020E0502030303020204" pitchFamily="34" charset="0"/>
              </a:rPr>
              <a:t> dan wakif </a:t>
            </a:r>
            <a:r>
              <a:rPr lang="en-ID" sz="2000" dirty="0" err="1">
                <a:latin typeface="Candara" panose="020E0502030303020204" pitchFamily="34" charset="0"/>
              </a:rPr>
              <a:t>perseorangan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adalah</a:t>
            </a:r>
            <a:r>
              <a:rPr lang="en-ID" sz="2000" dirty="0">
                <a:latin typeface="Candara" panose="020E0502030303020204" pitchFamily="34" charset="0"/>
              </a:rPr>
              <a:t>, </a:t>
            </a:r>
            <a:r>
              <a:rPr lang="en-ID" sz="2000" dirty="0" err="1">
                <a:latin typeface="Candara" panose="020E0502030303020204" pitchFamily="34" charset="0"/>
              </a:rPr>
              <a:t>atau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hampir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pasti</a:t>
            </a:r>
            <a:r>
              <a:rPr lang="en-ID" sz="2000" dirty="0">
                <a:latin typeface="Candara" panose="020E0502030303020204" pitchFamily="34" charset="0"/>
              </a:rPr>
              <a:t>, </a:t>
            </a:r>
            <a:r>
              <a:rPr lang="en-ID" sz="2000" dirty="0" err="1">
                <a:latin typeface="Candara" panose="020E0502030303020204" pitchFamily="34" charset="0"/>
              </a:rPr>
              <a:t>bukan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merupakan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suatu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entitas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pelaporan</a:t>
            </a:r>
            <a:r>
              <a:rPr lang="en-ID" sz="20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96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64B5-1609-0A08-58D8-94748C32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Soal-soal</a:t>
            </a:r>
            <a:r>
              <a:rPr lang="en-US" dirty="0">
                <a:latin typeface="Candara" panose="020E0502030303020204" pitchFamily="34" charset="0"/>
              </a:rPr>
              <a:t> (4)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38C1-DF34-5A98-308C-67D6D2EE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520" y="1825625"/>
            <a:ext cx="4981280" cy="435133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CFB33-29FE-7D17-A66E-A585F9D2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3" t="12719" r="54149" b="73795"/>
          <a:stretch/>
        </p:blipFill>
        <p:spPr>
          <a:xfrm>
            <a:off x="84841" y="1905091"/>
            <a:ext cx="6194326" cy="1205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D64975-8786-CEA2-10B8-A73A3647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34" t="33127" r="3969" b="60000"/>
          <a:stretch/>
        </p:blipFill>
        <p:spPr>
          <a:xfrm>
            <a:off x="150829" y="4463593"/>
            <a:ext cx="6080291" cy="589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64975-8786-CEA2-10B8-A73A3647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54" t="41650" r="54149" b="52715"/>
          <a:stretch/>
        </p:blipFill>
        <p:spPr>
          <a:xfrm>
            <a:off x="150829" y="3460515"/>
            <a:ext cx="5931973" cy="4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2567-4BCA-7A13-5C78-CF7C7689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Jenis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Wakaf</a:t>
            </a:r>
            <a:endParaRPr lang="en-ID" dirty="0">
              <a:latin typeface="Candara" panose="020E0502030303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DBE9CF7-CF7D-0BCB-0FB0-75E7B2908092}"/>
              </a:ext>
            </a:extLst>
          </p:cNvPr>
          <p:cNvSpPr txBox="1"/>
          <p:nvPr/>
        </p:nvSpPr>
        <p:spPr>
          <a:xfrm>
            <a:off x="838200" y="2528316"/>
            <a:ext cx="2539365" cy="2011680"/>
          </a:xfrm>
          <a:prstGeom prst="rect">
            <a:avLst/>
          </a:prstGeom>
          <a:solidFill>
            <a:srgbClr val="C5DFB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44170" marR="337185" algn="ctr">
              <a:lnSpc>
                <a:spcPct val="101099"/>
              </a:lnSpc>
            </a:pPr>
            <a:r>
              <a:rPr sz="1850" spc="5" dirty="0">
                <a:latin typeface="Calibri"/>
                <a:cs typeface="Calibri"/>
              </a:rPr>
              <a:t>U</a:t>
            </a:r>
            <a:r>
              <a:rPr sz="1850" spc="10" dirty="0">
                <a:latin typeface="Calibri"/>
                <a:cs typeface="Calibri"/>
              </a:rPr>
              <a:t>N</a:t>
            </a:r>
            <a:r>
              <a:rPr sz="1850" spc="-15" dirty="0">
                <a:latin typeface="Calibri"/>
                <a:cs typeface="Calibri"/>
              </a:rPr>
              <a:t>D</a:t>
            </a:r>
            <a:r>
              <a:rPr sz="1850" spc="5" dirty="0">
                <a:latin typeface="Calibri"/>
                <a:cs typeface="Calibri"/>
              </a:rPr>
              <a:t>A</a:t>
            </a:r>
            <a:r>
              <a:rPr sz="1850" spc="10" dirty="0">
                <a:latin typeface="Calibri"/>
                <a:cs typeface="Calibri"/>
              </a:rPr>
              <a:t>N</a:t>
            </a:r>
            <a:r>
              <a:rPr sz="1850" spc="5" dirty="0">
                <a:latin typeface="Calibri"/>
                <a:cs typeface="Calibri"/>
              </a:rPr>
              <a:t>G-U</a:t>
            </a:r>
            <a:r>
              <a:rPr sz="1850" dirty="0">
                <a:latin typeface="Calibri"/>
                <a:cs typeface="Calibri"/>
              </a:rPr>
              <a:t>N</a:t>
            </a:r>
            <a:r>
              <a:rPr sz="1850" spc="-30" dirty="0">
                <a:latin typeface="Calibri"/>
                <a:cs typeface="Calibri"/>
              </a:rPr>
              <a:t>D</a:t>
            </a:r>
            <a:r>
              <a:rPr sz="1850" spc="5" dirty="0">
                <a:latin typeface="Calibri"/>
                <a:cs typeface="Calibri"/>
              </a:rPr>
              <a:t>A</a:t>
            </a:r>
            <a:r>
              <a:rPr sz="1850" dirty="0">
                <a:latin typeface="Calibri"/>
                <a:cs typeface="Calibri"/>
              </a:rPr>
              <a:t>N</a:t>
            </a:r>
            <a:r>
              <a:rPr sz="1850" spc="5" dirty="0">
                <a:latin typeface="Calibri"/>
                <a:cs typeface="Calibri"/>
              </a:rPr>
              <a:t>G  </a:t>
            </a:r>
            <a:r>
              <a:rPr sz="1850" spc="-10" dirty="0">
                <a:latin typeface="Calibri"/>
                <a:cs typeface="Calibri"/>
              </a:rPr>
              <a:t>WAKAF</a:t>
            </a:r>
            <a:endParaRPr sz="185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850" b="1" spc="10" dirty="0">
                <a:latin typeface="Calibri"/>
                <a:cs typeface="Calibri"/>
              </a:rPr>
              <a:t>UU</a:t>
            </a:r>
            <a:r>
              <a:rPr sz="1850" b="1" spc="-45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No.41</a:t>
            </a:r>
            <a:r>
              <a:rPr sz="1850" b="1" spc="-30" dirty="0">
                <a:latin typeface="Calibri"/>
                <a:cs typeface="Calibri"/>
              </a:rPr>
              <a:t> </a:t>
            </a:r>
            <a:r>
              <a:rPr sz="1850" b="1" spc="-20" dirty="0">
                <a:latin typeface="Calibri"/>
                <a:cs typeface="Calibri"/>
              </a:rPr>
              <a:t>Tahun</a:t>
            </a:r>
            <a:r>
              <a:rPr sz="1850" b="1" spc="-25" dirty="0">
                <a:latin typeface="Calibri"/>
                <a:cs typeface="Calibri"/>
              </a:rPr>
              <a:t> </a:t>
            </a:r>
            <a:r>
              <a:rPr sz="1850" b="1" spc="5" dirty="0">
                <a:latin typeface="Calibri"/>
                <a:cs typeface="Calibri"/>
              </a:rPr>
              <a:t>2004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9631AB-07B5-2435-6648-FB91AD8FF869}"/>
              </a:ext>
            </a:extLst>
          </p:cNvPr>
          <p:cNvSpPr txBox="1"/>
          <p:nvPr/>
        </p:nvSpPr>
        <p:spPr>
          <a:xfrm>
            <a:off x="3479291" y="2516123"/>
            <a:ext cx="2539365" cy="937260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1850" spc="-10" dirty="0">
                <a:latin typeface="Calibri"/>
                <a:cs typeface="Calibri"/>
              </a:rPr>
              <a:t>WAKAF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PERMANEN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B09AF82-AE2A-5953-CE25-45A7315D8683}"/>
              </a:ext>
            </a:extLst>
          </p:cNvPr>
          <p:cNvSpPr txBox="1"/>
          <p:nvPr/>
        </p:nvSpPr>
        <p:spPr>
          <a:xfrm>
            <a:off x="3479291" y="3584447"/>
            <a:ext cx="2539365" cy="937260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5"/>
              </a:spcBef>
            </a:pPr>
            <a:r>
              <a:rPr sz="1850" spc="-10" dirty="0">
                <a:latin typeface="Calibri"/>
                <a:cs typeface="Calibri"/>
              </a:rPr>
              <a:t>WAKAF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TEMPORER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A87E7EA-3118-1AB1-D692-857D1AC2F2B8}"/>
              </a:ext>
            </a:extLst>
          </p:cNvPr>
          <p:cNvSpPr txBox="1"/>
          <p:nvPr/>
        </p:nvSpPr>
        <p:spPr>
          <a:xfrm>
            <a:off x="6444997" y="2490469"/>
            <a:ext cx="2539365" cy="2011680"/>
          </a:xfrm>
          <a:prstGeom prst="rect">
            <a:avLst/>
          </a:prstGeom>
          <a:solidFill>
            <a:srgbClr val="C5DFB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815975">
              <a:lnSpc>
                <a:spcPct val="100000"/>
              </a:lnSpc>
            </a:pPr>
            <a:r>
              <a:rPr sz="1850" spc="5" dirty="0">
                <a:latin typeface="Calibri"/>
                <a:cs typeface="Calibri"/>
              </a:rPr>
              <a:t>PSAK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112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F09DF8B-5F50-885F-5CF5-957EC508FEDA}"/>
              </a:ext>
            </a:extLst>
          </p:cNvPr>
          <p:cNvSpPr txBox="1"/>
          <p:nvPr/>
        </p:nvSpPr>
        <p:spPr>
          <a:xfrm>
            <a:off x="9086088" y="2497835"/>
            <a:ext cx="2539365" cy="937260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sz="1850" spc="-10" dirty="0">
                <a:latin typeface="Calibri"/>
                <a:cs typeface="Calibri"/>
              </a:rPr>
              <a:t>WAKAF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PERMANEN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657DD18-2842-FDF4-EF01-D01CCE783968}"/>
              </a:ext>
            </a:extLst>
          </p:cNvPr>
          <p:cNvSpPr txBox="1"/>
          <p:nvPr/>
        </p:nvSpPr>
        <p:spPr>
          <a:xfrm>
            <a:off x="9086088" y="3566159"/>
            <a:ext cx="2539365" cy="935990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 marL="974725" marR="304800" indent="-662940">
              <a:lnSpc>
                <a:spcPct val="101099"/>
              </a:lnSpc>
              <a:spcBef>
                <a:spcPts val="1595"/>
              </a:spcBef>
            </a:pPr>
            <a:r>
              <a:rPr sz="1850" spc="-10" dirty="0">
                <a:latin typeface="Calibri"/>
                <a:cs typeface="Calibri"/>
              </a:rPr>
              <a:t>WAKAF </a:t>
            </a:r>
            <a:r>
              <a:rPr sz="1850" spc="5" dirty="0">
                <a:latin typeface="Calibri"/>
                <a:cs typeface="Calibri"/>
              </a:rPr>
              <a:t>TEMPORER: </a:t>
            </a:r>
            <a:r>
              <a:rPr sz="1850" spc="-40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UANG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F3AFD15-AEE1-D856-E036-BE3DB81A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4114"/>
            <a:ext cx="10515600" cy="87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 err="1">
                <a:latin typeface="Candara" panose="020E0502030303020204" pitchFamily="34" charset="0"/>
              </a:rPr>
              <a:t>Wakaf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temporer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merupakan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liabilitas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disebabkan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adanya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kewajiban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nazhir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untuk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mengembalikan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sejumlah</a:t>
            </a:r>
            <a:r>
              <a:rPr lang="en-ID" sz="2000" dirty="0">
                <a:latin typeface="Candara" panose="020E0502030303020204" pitchFamily="34" charset="0"/>
              </a:rPr>
              <a:t> uang yang </a:t>
            </a:r>
            <a:r>
              <a:rPr lang="en-ID" sz="2000" dirty="0" err="1">
                <a:latin typeface="Candara" panose="020E0502030303020204" pitchFamily="34" charset="0"/>
              </a:rPr>
              <a:t>diterima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kepada</a:t>
            </a:r>
            <a:r>
              <a:rPr lang="en-ID" sz="2000" dirty="0">
                <a:latin typeface="Candara" panose="020E0502030303020204" pitchFamily="34" charset="0"/>
              </a:rPr>
              <a:t> wakif </a:t>
            </a:r>
            <a:r>
              <a:rPr lang="en-ID" sz="2000" dirty="0" err="1">
                <a:latin typeface="Candara" panose="020E0502030303020204" pitchFamily="34" charset="0"/>
              </a:rPr>
              <a:t>setelah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jangka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waktu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tertentu</a:t>
            </a:r>
            <a:r>
              <a:rPr lang="en-ID" sz="20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39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803" y="1713928"/>
            <a:ext cx="10357485" cy="4749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923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b="1" spc="-10" dirty="0">
                <a:latin typeface="Candara" panose="020E0502030303020204" pitchFamily="34" charset="0"/>
                <a:cs typeface="Calibri"/>
              </a:rPr>
              <a:t>Aset </a:t>
            </a:r>
            <a:r>
              <a:rPr sz="2500" b="1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adalah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harta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benda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baik berupa </a:t>
            </a:r>
            <a:r>
              <a:rPr sz="2500" dirty="0">
                <a:latin typeface="Candara" panose="020E0502030303020204" pitchFamily="34" charset="0"/>
                <a:cs typeface="Calibri"/>
              </a:rPr>
              <a:t>benda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bergerak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maupun 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benda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tidak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bergerak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marR="6350" indent="-228600" algn="just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b="1" spc="-10" dirty="0">
                <a:latin typeface="Candara" panose="020E0502030303020204" pitchFamily="34" charset="0"/>
                <a:cs typeface="Calibri"/>
              </a:rPr>
              <a:t>Ikrar </a:t>
            </a:r>
            <a:r>
              <a:rPr sz="2500" b="1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adalah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pernyataan kehendak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wakif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diucapkan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secara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lisan 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dan/atau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tulisan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kepada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nazhir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untuk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mewakafkan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harta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benda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miliknya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marR="5080" indent="-229235" algn="just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b="1" spc="-5" dirty="0">
                <a:latin typeface="Candara" panose="020E0502030303020204" pitchFamily="34" charset="0"/>
                <a:cs typeface="Calibri"/>
              </a:rPr>
              <a:t>Mauquf </a:t>
            </a:r>
            <a:r>
              <a:rPr sz="2500" b="1" dirty="0">
                <a:latin typeface="Candara" panose="020E0502030303020204" pitchFamily="34" charset="0"/>
                <a:cs typeface="Calibri"/>
              </a:rPr>
              <a:t>alaih</a:t>
            </a:r>
            <a:r>
              <a:rPr sz="2500" dirty="0">
                <a:latin typeface="Candara" panose="020E0502030303020204" pitchFamily="34" charset="0"/>
                <a:cs typeface="Calibri"/>
              </a:rPr>
              <a:t> adalah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pihak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ditunjuk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untuk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memperoleh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manfaat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dari 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peruntukan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harta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benda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sesuai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pernyataan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kehendak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wakif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yang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dituangkan</a:t>
            </a:r>
            <a:r>
              <a:rPr sz="2500" dirty="0">
                <a:latin typeface="Candara" panose="020E0502030303020204" pitchFamily="34" charset="0"/>
                <a:cs typeface="Calibri"/>
              </a:rPr>
              <a:t> dalam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akta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ikrar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marR="6350" indent="-229235" algn="just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b="1" spc="-5" dirty="0">
                <a:latin typeface="Candara" panose="020E0502030303020204" pitchFamily="34" charset="0"/>
                <a:cs typeface="Calibri"/>
              </a:rPr>
              <a:t>Nazhir</a:t>
            </a:r>
            <a:r>
              <a:rPr sz="2500" dirty="0">
                <a:latin typeface="Candara" panose="020E0502030303020204" pitchFamily="34" charset="0"/>
                <a:cs typeface="Calibri"/>
              </a:rPr>
              <a:t> adalah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pihak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menerima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harta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benda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dari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wakif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untuk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dikelola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dan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dikembangkan</a:t>
            </a:r>
            <a:r>
              <a:rPr sz="2500" spc="3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sesuai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dengan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peruntukannya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marR="6350" indent="-228600" algn="just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b="1" spc="-30" dirty="0">
                <a:latin typeface="Candara" panose="020E0502030303020204" pitchFamily="34" charset="0"/>
                <a:cs typeface="Calibri"/>
              </a:rPr>
              <a:t>Wakaf</a:t>
            </a:r>
            <a:r>
              <a:rPr sz="2500" spc="-2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adalah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perbuatan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hukum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wakif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untuk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memisahkan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dan/atau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menyerahkan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sebagian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harta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benda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miliknya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untuk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dimanfaatkan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selamanya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atau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untuk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jangka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waktu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tertentu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sesuai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dengan</a:t>
            </a:r>
            <a:r>
              <a:rPr sz="2500" spc="54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kepentingannya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guna </a:t>
            </a:r>
            <a:r>
              <a:rPr sz="2500" spc="-55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keperluan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 ibadah</a:t>
            </a:r>
            <a:r>
              <a:rPr sz="2500" spc="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dan/atau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kesejahteraan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umum</a:t>
            </a:r>
            <a:r>
              <a:rPr sz="2500" spc="2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menurut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syariah</a:t>
            </a:r>
            <a:endParaRPr sz="2500" dirty="0">
              <a:latin typeface="Candara" panose="020E0502030303020204" pitchFamily="34" charset="0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b="1" spc="-20" dirty="0">
                <a:latin typeface="Candara" panose="020E0502030303020204" pitchFamily="34" charset="0"/>
                <a:cs typeface="Calibri"/>
              </a:rPr>
              <a:t>Wakif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dirty="0">
                <a:latin typeface="Candara" panose="020E0502030303020204" pitchFamily="34" charset="0"/>
                <a:cs typeface="Calibri"/>
              </a:rPr>
              <a:t>adalah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pihak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yang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20" dirty="0">
                <a:latin typeface="Candara" panose="020E0502030303020204" pitchFamily="34" charset="0"/>
                <a:cs typeface="Calibri"/>
              </a:rPr>
              <a:t>mewakafkan</a:t>
            </a:r>
            <a:r>
              <a:rPr sz="2500" spc="1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0" dirty="0">
                <a:latin typeface="Candara" panose="020E0502030303020204" pitchFamily="34" charset="0"/>
                <a:cs typeface="Calibri"/>
              </a:rPr>
              <a:t>harta</a:t>
            </a:r>
            <a:r>
              <a:rPr sz="2500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5" dirty="0">
                <a:latin typeface="Candara" panose="020E0502030303020204" pitchFamily="34" charset="0"/>
                <a:cs typeface="Calibri"/>
              </a:rPr>
              <a:t>benda</a:t>
            </a:r>
            <a:r>
              <a:rPr sz="2500" spc="15" dirty="0">
                <a:latin typeface="Candara" panose="020E0502030303020204" pitchFamily="34" charset="0"/>
                <a:cs typeface="Calibri"/>
              </a:rPr>
              <a:t> </a:t>
            </a:r>
            <a:r>
              <a:rPr sz="2500" spc="-15" dirty="0">
                <a:latin typeface="Candara" panose="020E0502030303020204" pitchFamily="34" charset="0"/>
                <a:cs typeface="Calibri"/>
              </a:rPr>
              <a:t>miliknya</a:t>
            </a:r>
            <a:endParaRPr sz="250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E14AA1-C012-1C39-63B6-F16F51B9BF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DEFINISI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803" y="2100427"/>
            <a:ext cx="10357485" cy="35310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923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b="1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pelaporan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adalah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yang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disyaratkan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,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atau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memilih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,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untuk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menyusun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keuangan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.</a:t>
            </a:r>
          </a:p>
          <a:p>
            <a:pPr marL="241300" marR="5080" indent="-22923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pelaporan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dalam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SAK Syariah 412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adalah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nazhir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dan wakif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organisasi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atau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badan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hukum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.</a:t>
            </a:r>
          </a:p>
          <a:p>
            <a:pPr marL="241300" marR="5080" indent="-22923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b="1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wakaf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merupakan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suatu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pelaporan</a:t>
            </a:r>
            <a:endParaRPr lang="en-ID" sz="2500" spc="-10" dirty="0">
              <a:latin typeface="Candara" panose="020E0502030303020204" pitchFamily="34" charset="0"/>
              <a:cs typeface="Calibri"/>
            </a:endParaRPr>
          </a:p>
          <a:p>
            <a:pPr marL="241300" marR="5080" indent="-22923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2500" b="1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keuangan</a:t>
            </a:r>
            <a:r>
              <a:rPr lang="en-ID" sz="2500" b="1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b="1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b="1" spc="-10" dirty="0" err="1">
                <a:latin typeface="Candara" panose="020E0502030303020204" pitchFamily="34" charset="0"/>
                <a:cs typeface="Calibri"/>
              </a:rPr>
              <a:t>wakaf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tidak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dikonsolidasi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ke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keuangan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organisasi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atau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badan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hukum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dari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nazhir</a:t>
            </a:r>
            <a:endParaRPr lang="en-ID" sz="2500" spc="-10" dirty="0">
              <a:latin typeface="Candara" panose="020E0502030303020204" pitchFamily="34" charset="0"/>
              <a:cs typeface="Calibri"/>
            </a:endParaRPr>
          </a:p>
          <a:p>
            <a:pPr marL="241300" marR="5080" indent="-22923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D" sz="2500" spc="-10" dirty="0">
                <a:latin typeface="Candara" panose="020E0502030303020204" pitchFamily="34" charset="0"/>
                <a:cs typeface="Calibri"/>
              </a:rPr>
              <a:t>Jika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wakaf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memiliki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penyertaan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saham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di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anak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,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maka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keuangan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anak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tsb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tidak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dikonsolidasi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ke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laporan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keuangan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2500" spc="-10" dirty="0">
                <a:latin typeface="Candara" panose="020E0502030303020204" pitchFamily="34" charset="0"/>
                <a:cs typeface="Calibri"/>
              </a:rPr>
              <a:t>  </a:t>
            </a:r>
            <a:r>
              <a:rPr lang="en-ID" sz="2500" spc="-10" dirty="0" err="1">
                <a:latin typeface="Candara" panose="020E0502030303020204" pitchFamily="34" charset="0"/>
                <a:cs typeface="Calibri"/>
              </a:rPr>
              <a:t>wakaf</a:t>
            </a:r>
            <a:endParaRPr lang="en-ID" sz="2500" spc="-10" dirty="0"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E14AA1-C012-1C39-63B6-F16F51B9BF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ENTITAS PELAPORAN</a:t>
            </a:r>
            <a:endParaRPr lang="en-ID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9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825751"/>
            <a:ext cx="2836545" cy="14725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NAZHIR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3429000"/>
            <a:ext cx="2836545" cy="14725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82105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ASET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WAKAF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0029" y="2154173"/>
            <a:ext cx="1545590" cy="818515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Perseorangan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7494" y="2154173"/>
            <a:ext cx="1545590" cy="818515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Organisasi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1430" y="2154173"/>
            <a:ext cx="1545590" cy="818515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Badan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Hukum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3558" y="3755897"/>
            <a:ext cx="5093335" cy="818515"/>
          </a:xfrm>
          <a:prstGeom prst="rect">
            <a:avLst/>
          </a:prstGeom>
          <a:solidFill>
            <a:srgbClr val="92D050"/>
          </a:solidFill>
          <a:ln w="38100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2026285" marR="176530" indent="-1844675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latin typeface="Calibri"/>
                <a:cs typeface="Calibri"/>
              </a:rPr>
              <a:t>Penerimaan,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pengelolaan</a:t>
            </a:r>
            <a:r>
              <a:rPr sz="1800" dirty="0">
                <a:latin typeface="Calibri"/>
                <a:cs typeface="Calibri"/>
              </a:rPr>
              <a:t> 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pengembangan,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penyaluran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5585" y="2296414"/>
            <a:ext cx="4923155" cy="2153920"/>
            <a:chOff x="4815585" y="2296414"/>
            <a:chExt cx="4923155" cy="2153920"/>
          </a:xfrm>
        </p:grpSpPr>
        <p:sp>
          <p:nvSpPr>
            <p:cNvPr id="9" name="object 9"/>
            <p:cNvSpPr/>
            <p:nvPr/>
          </p:nvSpPr>
          <p:spPr>
            <a:xfrm>
              <a:off x="4821935" y="2971801"/>
              <a:ext cx="1792605" cy="721995"/>
            </a:xfrm>
            <a:custGeom>
              <a:avLst/>
              <a:gdLst/>
              <a:ahLst/>
              <a:cxnLst/>
              <a:rect l="l" t="t" r="r" b="b"/>
              <a:pathLst>
                <a:path w="1792604" h="721995">
                  <a:moveTo>
                    <a:pt x="0" y="0"/>
                  </a:moveTo>
                  <a:lnTo>
                    <a:pt x="10861" y="53292"/>
                  </a:lnTo>
                  <a:lnTo>
                    <a:pt x="42086" y="105702"/>
                  </a:lnTo>
                  <a:lnTo>
                    <a:pt x="91640" y="156344"/>
                  </a:lnTo>
                  <a:lnTo>
                    <a:pt x="122653" y="180726"/>
                  </a:lnTo>
                  <a:lnTo>
                    <a:pt x="157485" y="204335"/>
                  </a:lnTo>
                  <a:lnTo>
                    <a:pt x="195881" y="227062"/>
                  </a:lnTo>
                  <a:lnTo>
                    <a:pt x="237586" y="248794"/>
                  </a:lnTo>
                  <a:lnTo>
                    <a:pt x="282346" y="269422"/>
                  </a:lnTo>
                  <a:lnTo>
                    <a:pt x="329906" y="288836"/>
                  </a:lnTo>
                  <a:lnTo>
                    <a:pt x="380012" y="306924"/>
                  </a:lnTo>
                  <a:lnTo>
                    <a:pt x="432408" y="323578"/>
                  </a:lnTo>
                  <a:lnTo>
                    <a:pt x="486842" y="338685"/>
                  </a:lnTo>
                  <a:lnTo>
                    <a:pt x="543057" y="352137"/>
                  </a:lnTo>
                  <a:lnTo>
                    <a:pt x="600799" y="363821"/>
                  </a:lnTo>
                  <a:lnTo>
                    <a:pt x="659815" y="373629"/>
                  </a:lnTo>
                  <a:lnTo>
                    <a:pt x="719849" y="381450"/>
                  </a:lnTo>
                  <a:lnTo>
                    <a:pt x="780647" y="387173"/>
                  </a:lnTo>
                  <a:lnTo>
                    <a:pt x="841954" y="390687"/>
                  </a:lnTo>
                  <a:lnTo>
                    <a:pt x="903516" y="391883"/>
                  </a:lnTo>
                  <a:lnTo>
                    <a:pt x="964056" y="393040"/>
                  </a:lnTo>
                  <a:lnTo>
                    <a:pt x="1024354" y="396442"/>
                  </a:lnTo>
                  <a:lnTo>
                    <a:pt x="1084168" y="401982"/>
                  </a:lnTo>
                  <a:lnTo>
                    <a:pt x="1143256" y="409556"/>
                  </a:lnTo>
                  <a:lnTo>
                    <a:pt x="1201375" y="419059"/>
                  </a:lnTo>
                  <a:lnTo>
                    <a:pt x="1258283" y="430386"/>
                  </a:lnTo>
                  <a:lnTo>
                    <a:pt x="1313739" y="443433"/>
                  </a:lnTo>
                  <a:lnTo>
                    <a:pt x="1367500" y="458093"/>
                  </a:lnTo>
                  <a:lnTo>
                    <a:pt x="1419325" y="474262"/>
                  </a:lnTo>
                  <a:lnTo>
                    <a:pt x="1468970" y="491836"/>
                  </a:lnTo>
                  <a:lnTo>
                    <a:pt x="1516195" y="510708"/>
                  </a:lnTo>
                  <a:lnTo>
                    <a:pt x="1560757" y="530774"/>
                  </a:lnTo>
                  <a:lnTo>
                    <a:pt x="1602414" y="551930"/>
                  </a:lnTo>
                  <a:lnTo>
                    <a:pt x="1640924" y="574069"/>
                  </a:lnTo>
                  <a:lnTo>
                    <a:pt x="1676044" y="597088"/>
                  </a:lnTo>
                  <a:lnTo>
                    <a:pt x="1707534" y="620880"/>
                  </a:lnTo>
                  <a:lnTo>
                    <a:pt x="1758651" y="670367"/>
                  </a:lnTo>
                  <a:lnTo>
                    <a:pt x="1777794" y="695851"/>
                  </a:lnTo>
                  <a:lnTo>
                    <a:pt x="1792338" y="72169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4333" y="3672643"/>
              <a:ext cx="74295" cy="83185"/>
            </a:xfrm>
            <a:custGeom>
              <a:avLst/>
              <a:gdLst/>
              <a:ahLst/>
              <a:cxnLst/>
              <a:rect l="l" t="t" r="r" b="b"/>
              <a:pathLst>
                <a:path w="74295" h="83185">
                  <a:moveTo>
                    <a:pt x="74155" y="0"/>
                  </a:moveTo>
                  <a:lnTo>
                    <a:pt x="0" y="17551"/>
                  </a:lnTo>
                  <a:lnTo>
                    <a:pt x="54622" y="82931"/>
                  </a:lnTo>
                  <a:lnTo>
                    <a:pt x="74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43825" y="2971801"/>
              <a:ext cx="1760220" cy="721995"/>
            </a:xfrm>
            <a:custGeom>
              <a:avLst/>
              <a:gdLst/>
              <a:ahLst/>
              <a:cxnLst/>
              <a:rect l="l" t="t" r="r" b="b"/>
              <a:pathLst>
                <a:path w="1760220" h="721995">
                  <a:moveTo>
                    <a:pt x="1759940" y="0"/>
                  </a:moveTo>
                  <a:lnTo>
                    <a:pt x="1749275" y="53292"/>
                  </a:lnTo>
                  <a:lnTo>
                    <a:pt x="1718614" y="105702"/>
                  </a:lnTo>
                  <a:lnTo>
                    <a:pt x="1669956" y="156344"/>
                  </a:lnTo>
                  <a:lnTo>
                    <a:pt x="1639503" y="180726"/>
                  </a:lnTo>
                  <a:lnTo>
                    <a:pt x="1605301" y="204335"/>
                  </a:lnTo>
                  <a:lnTo>
                    <a:pt x="1567599" y="227062"/>
                  </a:lnTo>
                  <a:lnTo>
                    <a:pt x="1526648" y="248794"/>
                  </a:lnTo>
                  <a:lnTo>
                    <a:pt x="1482698" y="269422"/>
                  </a:lnTo>
                  <a:lnTo>
                    <a:pt x="1435997" y="288836"/>
                  </a:lnTo>
                  <a:lnTo>
                    <a:pt x="1386797" y="306924"/>
                  </a:lnTo>
                  <a:lnTo>
                    <a:pt x="1335348" y="323578"/>
                  </a:lnTo>
                  <a:lnTo>
                    <a:pt x="1281898" y="338685"/>
                  </a:lnTo>
                  <a:lnTo>
                    <a:pt x="1226699" y="352137"/>
                  </a:lnTo>
                  <a:lnTo>
                    <a:pt x="1170000" y="363821"/>
                  </a:lnTo>
                  <a:lnTo>
                    <a:pt x="1112052" y="373629"/>
                  </a:lnTo>
                  <a:lnTo>
                    <a:pt x="1053103" y="381450"/>
                  </a:lnTo>
                  <a:lnTo>
                    <a:pt x="993404" y="387173"/>
                  </a:lnTo>
                  <a:lnTo>
                    <a:pt x="933205" y="390687"/>
                  </a:lnTo>
                  <a:lnTo>
                    <a:pt x="872756" y="391883"/>
                  </a:lnTo>
                  <a:lnTo>
                    <a:pt x="813310" y="393040"/>
                  </a:lnTo>
                  <a:lnTo>
                    <a:pt x="754102" y="396442"/>
                  </a:lnTo>
                  <a:lnTo>
                    <a:pt x="695369" y="401982"/>
                  </a:lnTo>
                  <a:lnTo>
                    <a:pt x="637350" y="409556"/>
                  </a:lnTo>
                  <a:lnTo>
                    <a:pt x="580281" y="419059"/>
                  </a:lnTo>
                  <a:lnTo>
                    <a:pt x="524401" y="430386"/>
                  </a:lnTo>
                  <a:lnTo>
                    <a:pt x="469947" y="443433"/>
                  </a:lnTo>
                  <a:lnTo>
                    <a:pt x="417157" y="458093"/>
                  </a:lnTo>
                  <a:lnTo>
                    <a:pt x="366269" y="474262"/>
                  </a:lnTo>
                  <a:lnTo>
                    <a:pt x="317520" y="491836"/>
                  </a:lnTo>
                  <a:lnTo>
                    <a:pt x="271149" y="510708"/>
                  </a:lnTo>
                  <a:lnTo>
                    <a:pt x="227392" y="530774"/>
                  </a:lnTo>
                  <a:lnTo>
                    <a:pt x="186488" y="551930"/>
                  </a:lnTo>
                  <a:lnTo>
                    <a:pt x="148674" y="574069"/>
                  </a:lnTo>
                  <a:lnTo>
                    <a:pt x="114188" y="597088"/>
                  </a:lnTo>
                  <a:lnTo>
                    <a:pt x="83268" y="620880"/>
                  </a:lnTo>
                  <a:lnTo>
                    <a:pt x="33076" y="670367"/>
                  </a:lnTo>
                  <a:lnTo>
                    <a:pt x="14279" y="695851"/>
                  </a:lnTo>
                  <a:lnTo>
                    <a:pt x="0" y="72169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9542" y="3672727"/>
              <a:ext cx="74295" cy="83185"/>
            </a:xfrm>
            <a:custGeom>
              <a:avLst/>
              <a:gdLst/>
              <a:ahLst/>
              <a:cxnLst/>
              <a:rect l="l" t="t" r="r" b="b"/>
              <a:pathLst>
                <a:path w="74295" h="83185">
                  <a:moveTo>
                    <a:pt x="0" y="0"/>
                  </a:moveTo>
                  <a:lnTo>
                    <a:pt x="19862" y="82842"/>
                  </a:lnTo>
                  <a:lnTo>
                    <a:pt x="74218" y="17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29401" y="297179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143897"/>
                  </a:lnTo>
                  <a:lnTo>
                    <a:pt x="0" y="269422"/>
                  </a:lnTo>
                  <a:lnTo>
                    <a:pt x="0" y="358207"/>
                  </a:lnTo>
                  <a:lnTo>
                    <a:pt x="0" y="391883"/>
                  </a:lnTo>
                  <a:lnTo>
                    <a:pt x="0" y="7199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91298" y="36793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04603" y="2302764"/>
              <a:ext cx="327660" cy="538480"/>
            </a:xfrm>
            <a:custGeom>
              <a:avLst/>
              <a:gdLst/>
              <a:ahLst/>
              <a:cxnLst/>
              <a:rect l="l" t="t" r="r" b="b"/>
              <a:pathLst>
                <a:path w="327659" h="538480">
                  <a:moveTo>
                    <a:pt x="163830" y="0"/>
                  </a:moveTo>
                  <a:lnTo>
                    <a:pt x="163830" y="134492"/>
                  </a:lnTo>
                  <a:lnTo>
                    <a:pt x="0" y="134492"/>
                  </a:lnTo>
                  <a:lnTo>
                    <a:pt x="0" y="403478"/>
                  </a:lnTo>
                  <a:lnTo>
                    <a:pt x="163830" y="403478"/>
                  </a:lnTo>
                  <a:lnTo>
                    <a:pt x="163830" y="537971"/>
                  </a:lnTo>
                  <a:lnTo>
                    <a:pt x="327660" y="268985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04603" y="2302764"/>
              <a:ext cx="327660" cy="538480"/>
            </a:xfrm>
            <a:custGeom>
              <a:avLst/>
              <a:gdLst/>
              <a:ahLst/>
              <a:cxnLst/>
              <a:rect l="l" t="t" r="r" b="b"/>
              <a:pathLst>
                <a:path w="327659" h="538480">
                  <a:moveTo>
                    <a:pt x="0" y="134492"/>
                  </a:moveTo>
                  <a:lnTo>
                    <a:pt x="163830" y="134492"/>
                  </a:lnTo>
                  <a:lnTo>
                    <a:pt x="163830" y="0"/>
                  </a:lnTo>
                  <a:lnTo>
                    <a:pt x="327660" y="268985"/>
                  </a:lnTo>
                  <a:lnTo>
                    <a:pt x="163830" y="537971"/>
                  </a:lnTo>
                  <a:lnTo>
                    <a:pt x="163830" y="403478"/>
                  </a:lnTo>
                  <a:lnTo>
                    <a:pt x="0" y="403478"/>
                  </a:lnTo>
                  <a:lnTo>
                    <a:pt x="0" y="1344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04603" y="3906012"/>
              <a:ext cx="327660" cy="538480"/>
            </a:xfrm>
            <a:custGeom>
              <a:avLst/>
              <a:gdLst/>
              <a:ahLst/>
              <a:cxnLst/>
              <a:rect l="l" t="t" r="r" b="b"/>
              <a:pathLst>
                <a:path w="327659" h="538479">
                  <a:moveTo>
                    <a:pt x="163830" y="0"/>
                  </a:moveTo>
                  <a:lnTo>
                    <a:pt x="163830" y="134493"/>
                  </a:lnTo>
                  <a:lnTo>
                    <a:pt x="0" y="134493"/>
                  </a:lnTo>
                  <a:lnTo>
                    <a:pt x="0" y="403479"/>
                  </a:lnTo>
                  <a:lnTo>
                    <a:pt x="163830" y="403479"/>
                  </a:lnTo>
                  <a:lnTo>
                    <a:pt x="163830" y="537972"/>
                  </a:lnTo>
                  <a:lnTo>
                    <a:pt x="327660" y="268986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04603" y="3906012"/>
              <a:ext cx="327660" cy="538480"/>
            </a:xfrm>
            <a:custGeom>
              <a:avLst/>
              <a:gdLst/>
              <a:ahLst/>
              <a:cxnLst/>
              <a:rect l="l" t="t" r="r" b="b"/>
              <a:pathLst>
                <a:path w="327659" h="538479">
                  <a:moveTo>
                    <a:pt x="0" y="134493"/>
                  </a:moveTo>
                  <a:lnTo>
                    <a:pt x="163830" y="134493"/>
                  </a:lnTo>
                  <a:lnTo>
                    <a:pt x="163830" y="0"/>
                  </a:lnTo>
                  <a:lnTo>
                    <a:pt x="327660" y="268986"/>
                  </a:lnTo>
                  <a:lnTo>
                    <a:pt x="163830" y="537972"/>
                  </a:lnTo>
                  <a:lnTo>
                    <a:pt x="163830" y="403479"/>
                  </a:lnTo>
                  <a:lnTo>
                    <a:pt x="0" y="403479"/>
                  </a:lnTo>
                  <a:lnTo>
                    <a:pt x="0" y="134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950195" y="2153411"/>
            <a:ext cx="1403985" cy="81724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MANAJER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9950195" y="3756659"/>
            <a:ext cx="1403985" cy="81724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8745" rIns="0" bIns="0" rtlCol="0">
            <a:spAutoFit/>
          </a:bodyPr>
          <a:lstStyle/>
          <a:p>
            <a:pPr marL="136525" marR="130175" indent="184150">
              <a:lnSpc>
                <a:spcPct val="100000"/>
              </a:lnSpc>
              <a:spcBef>
                <a:spcPts val="935"/>
              </a:spcBef>
            </a:pPr>
            <a:r>
              <a:rPr sz="1800" spc="-25" dirty="0">
                <a:latin typeface="Calibri"/>
                <a:cs typeface="Calibri"/>
              </a:rPr>
              <a:t>ENTITAS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DF73C66-2797-7DDD-874D-D150DC4B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40" dirty="0">
                <a:latin typeface="Candara" panose="020E0502030303020204" pitchFamily="34" charset="0"/>
                <a:cs typeface="Calibri"/>
              </a:rPr>
              <a:t>ENTITAS</a:t>
            </a:r>
            <a:r>
              <a:rPr lang="en-ID" sz="4400" spc="-30" dirty="0">
                <a:latin typeface="Candara" panose="020E0502030303020204" pitchFamily="34" charset="0"/>
                <a:cs typeface="Calibri"/>
              </a:rPr>
              <a:t> WAKAF</a:t>
            </a:r>
            <a:endParaRPr lang="en-ID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0057-C2E2-A9A8-8F89-52711907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PROSES BISNIS ENTITAS WAKAF</a:t>
            </a:r>
            <a:endParaRPr lang="en-ID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WAKAF - Yakesma Official Website">
            <a:extLst>
              <a:ext uri="{FF2B5EF4-FFF2-40B4-BE49-F238E27FC236}">
                <a16:creationId xmlns:a16="http://schemas.microsoft.com/office/drawing/2014/main" id="{21F66418-15CE-D0D0-3766-490B458B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14" y="2340954"/>
            <a:ext cx="1857866" cy="18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70;p25">
            <a:extLst>
              <a:ext uri="{FF2B5EF4-FFF2-40B4-BE49-F238E27FC236}">
                <a16:creationId xmlns:a16="http://schemas.microsoft.com/office/drawing/2014/main" id="{7AF5C9FF-5FBB-32B8-A389-1477D3924D76}"/>
              </a:ext>
            </a:extLst>
          </p:cNvPr>
          <p:cNvSpPr/>
          <p:nvPr/>
        </p:nvSpPr>
        <p:spPr>
          <a:xfrm>
            <a:off x="4851014" y="2121075"/>
            <a:ext cx="2092222" cy="228337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" name="Google Shape;259;p25">
            <a:extLst>
              <a:ext uri="{FF2B5EF4-FFF2-40B4-BE49-F238E27FC236}">
                <a16:creationId xmlns:a16="http://schemas.microsoft.com/office/drawing/2014/main" id="{1D447E46-E9F0-2668-8D3E-B29C9398000B}"/>
              </a:ext>
            </a:extLst>
          </p:cNvPr>
          <p:cNvSpPr/>
          <p:nvPr/>
        </p:nvSpPr>
        <p:spPr>
          <a:xfrm>
            <a:off x="1069138" y="2803497"/>
            <a:ext cx="249537" cy="657220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" name="Google Shape;260;p25">
            <a:extLst>
              <a:ext uri="{FF2B5EF4-FFF2-40B4-BE49-F238E27FC236}">
                <a16:creationId xmlns:a16="http://schemas.microsoft.com/office/drawing/2014/main" id="{34770F50-7FFB-4997-00DA-96027C3F9344}"/>
              </a:ext>
            </a:extLst>
          </p:cNvPr>
          <p:cNvSpPr/>
          <p:nvPr/>
        </p:nvSpPr>
        <p:spPr>
          <a:xfrm rot="10800000">
            <a:off x="1334202" y="2808191"/>
            <a:ext cx="310936" cy="663287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Google Shape;261;p25">
            <a:extLst>
              <a:ext uri="{FF2B5EF4-FFF2-40B4-BE49-F238E27FC236}">
                <a16:creationId xmlns:a16="http://schemas.microsoft.com/office/drawing/2014/main" id="{07FCD0D5-94AD-DEFB-8BA0-E633EB7CDD94}"/>
              </a:ext>
            </a:extLst>
          </p:cNvPr>
          <p:cNvSpPr txBox="1"/>
          <p:nvPr/>
        </p:nvSpPr>
        <p:spPr>
          <a:xfrm>
            <a:off x="758994" y="3801387"/>
            <a:ext cx="11313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Wakif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3;p25">
            <a:extLst>
              <a:ext uri="{FF2B5EF4-FFF2-40B4-BE49-F238E27FC236}">
                <a16:creationId xmlns:a16="http://schemas.microsoft.com/office/drawing/2014/main" id="{CFE61CC9-2A1A-30C0-89AC-6ED0E828E042}"/>
              </a:ext>
            </a:extLst>
          </p:cNvPr>
          <p:cNvSpPr txBox="1"/>
          <p:nvPr/>
        </p:nvSpPr>
        <p:spPr>
          <a:xfrm>
            <a:off x="1871412" y="2735376"/>
            <a:ext cx="27765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Menerima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wakaf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uang (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permanen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temporer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dan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wakaf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bergerak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selain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uang (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logam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mulia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kendaraan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dan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bergerak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tanah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bangunan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0" name="Google Shape;265;p25">
            <a:extLst>
              <a:ext uri="{FF2B5EF4-FFF2-40B4-BE49-F238E27FC236}">
                <a16:creationId xmlns:a16="http://schemas.microsoft.com/office/drawing/2014/main" id="{A3585427-9CB4-B42E-D989-D19168221DA7}"/>
              </a:ext>
            </a:extLst>
          </p:cNvPr>
          <p:cNvSpPr/>
          <p:nvPr/>
        </p:nvSpPr>
        <p:spPr>
          <a:xfrm>
            <a:off x="3134026" y="2232065"/>
            <a:ext cx="334800" cy="28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9;p25">
            <a:extLst>
              <a:ext uri="{FF2B5EF4-FFF2-40B4-BE49-F238E27FC236}">
                <a16:creationId xmlns:a16="http://schemas.microsoft.com/office/drawing/2014/main" id="{9F64875E-AA69-8145-41D2-A4AEC04C6D67}"/>
              </a:ext>
            </a:extLst>
          </p:cNvPr>
          <p:cNvSpPr/>
          <p:nvPr/>
        </p:nvSpPr>
        <p:spPr>
          <a:xfrm>
            <a:off x="8884456" y="3511798"/>
            <a:ext cx="249537" cy="657220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" name="Google Shape;260;p25">
            <a:extLst>
              <a:ext uri="{FF2B5EF4-FFF2-40B4-BE49-F238E27FC236}">
                <a16:creationId xmlns:a16="http://schemas.microsoft.com/office/drawing/2014/main" id="{5A75BE96-C547-171A-072E-974D29DF5CCD}"/>
              </a:ext>
            </a:extLst>
          </p:cNvPr>
          <p:cNvSpPr/>
          <p:nvPr/>
        </p:nvSpPr>
        <p:spPr>
          <a:xfrm rot="10800000">
            <a:off x="9149520" y="3516492"/>
            <a:ext cx="310936" cy="663287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" name="Google Shape;261;p25">
            <a:extLst>
              <a:ext uri="{FF2B5EF4-FFF2-40B4-BE49-F238E27FC236}">
                <a16:creationId xmlns:a16="http://schemas.microsoft.com/office/drawing/2014/main" id="{ACD2DCF9-8119-C9A4-80FD-9C27579C1146}"/>
              </a:ext>
            </a:extLst>
          </p:cNvPr>
          <p:cNvSpPr txBox="1"/>
          <p:nvPr/>
        </p:nvSpPr>
        <p:spPr>
          <a:xfrm>
            <a:off x="8614344" y="4238958"/>
            <a:ext cx="1131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Mauquf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alaihi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63;p25">
            <a:extLst>
              <a:ext uri="{FF2B5EF4-FFF2-40B4-BE49-F238E27FC236}">
                <a16:creationId xmlns:a16="http://schemas.microsoft.com/office/drawing/2014/main" id="{C4FFE631-A9DE-7093-0749-87DAF4C8CADD}"/>
              </a:ext>
            </a:extLst>
          </p:cNvPr>
          <p:cNvSpPr txBox="1"/>
          <p:nvPr/>
        </p:nvSpPr>
        <p:spPr>
          <a:xfrm>
            <a:off x="7707574" y="2652669"/>
            <a:ext cx="2776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Menyalurkan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pengelolaan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pengembangan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wakaf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5;p25">
            <a:extLst>
              <a:ext uri="{FF2B5EF4-FFF2-40B4-BE49-F238E27FC236}">
                <a16:creationId xmlns:a16="http://schemas.microsoft.com/office/drawing/2014/main" id="{7E5B8F32-E528-7BA1-646D-440998DAEC9B}"/>
              </a:ext>
            </a:extLst>
          </p:cNvPr>
          <p:cNvSpPr/>
          <p:nvPr/>
        </p:nvSpPr>
        <p:spPr>
          <a:xfrm>
            <a:off x="8970188" y="2149358"/>
            <a:ext cx="334800" cy="28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3;p25">
            <a:extLst>
              <a:ext uri="{FF2B5EF4-FFF2-40B4-BE49-F238E27FC236}">
                <a16:creationId xmlns:a16="http://schemas.microsoft.com/office/drawing/2014/main" id="{5F483A61-F344-5E76-A7D1-E37F7E474D77}"/>
              </a:ext>
            </a:extLst>
          </p:cNvPr>
          <p:cNvSpPr txBox="1"/>
          <p:nvPr/>
        </p:nvSpPr>
        <p:spPr>
          <a:xfrm>
            <a:off x="4371086" y="5034506"/>
            <a:ext cx="2776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Mengelola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mengembangkan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aset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wakaf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langsung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maupun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langsung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7" name="Google Shape;265;p25">
            <a:extLst>
              <a:ext uri="{FF2B5EF4-FFF2-40B4-BE49-F238E27FC236}">
                <a16:creationId xmlns:a16="http://schemas.microsoft.com/office/drawing/2014/main" id="{A169B6ED-4EFB-3F71-9B8D-B4FC0475C2DC}"/>
              </a:ext>
            </a:extLst>
          </p:cNvPr>
          <p:cNvSpPr/>
          <p:nvPr/>
        </p:nvSpPr>
        <p:spPr>
          <a:xfrm>
            <a:off x="5633700" y="4625463"/>
            <a:ext cx="334800" cy="28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4" name="Picture 6" descr="Wakaf DT Kembangkan Bisnis Wmart di Beberapa Wilayah Indonesia - Pondok  Pesantren Daarut Tauhiid">
            <a:extLst>
              <a:ext uri="{FF2B5EF4-FFF2-40B4-BE49-F238E27FC236}">
                <a16:creationId xmlns:a16="http://schemas.microsoft.com/office/drawing/2014/main" id="{8F3CA33A-3D34-FF00-0B66-67E8DD5C1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7571" r="23500" b="4680"/>
          <a:stretch/>
        </p:blipFill>
        <p:spPr bwMode="auto">
          <a:xfrm>
            <a:off x="1533853" y="5157602"/>
            <a:ext cx="2909936" cy="16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i Fakta-fakta Menarik Bank Syariah, Sudah tahu? Halaman 1 - Kompasiana.com">
            <a:extLst>
              <a:ext uri="{FF2B5EF4-FFF2-40B4-BE49-F238E27FC236}">
                <a16:creationId xmlns:a16="http://schemas.microsoft.com/office/drawing/2014/main" id="{321F7E25-A16B-AB6E-0929-A6E3C02F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79" y="5160918"/>
            <a:ext cx="2416277" cy="16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966" y="1826514"/>
            <a:ext cx="2085339" cy="818515"/>
          </a:xfrm>
          <a:prstGeom prst="rect">
            <a:avLst/>
          </a:prstGeom>
          <a:solidFill>
            <a:srgbClr val="FFFF00"/>
          </a:solidFill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5645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Organisasi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6897" y="1828038"/>
            <a:ext cx="2085339" cy="818515"/>
          </a:xfrm>
          <a:prstGeom prst="rect">
            <a:avLst/>
          </a:prstGeom>
          <a:solidFill>
            <a:srgbClr val="FFFF00"/>
          </a:solidFill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Badan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Hukum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6516" y="2637789"/>
            <a:ext cx="97249" cy="318773"/>
            <a:chOff x="2636517" y="2637789"/>
            <a:chExt cx="76200" cy="791845"/>
          </a:xfrm>
        </p:grpSpPr>
        <p:sp>
          <p:nvSpPr>
            <p:cNvPr id="5" name="object 5"/>
            <p:cNvSpPr/>
            <p:nvPr/>
          </p:nvSpPr>
          <p:spPr>
            <a:xfrm>
              <a:off x="2674619" y="2644139"/>
              <a:ext cx="0" cy="721995"/>
            </a:xfrm>
            <a:custGeom>
              <a:avLst/>
              <a:gdLst/>
              <a:ahLst/>
              <a:cxnLst/>
              <a:rect l="l" t="t" r="r" b="b"/>
              <a:pathLst>
                <a:path h="721995">
                  <a:moveTo>
                    <a:pt x="0" y="0"/>
                  </a:moveTo>
                  <a:lnTo>
                    <a:pt x="0" y="144188"/>
                  </a:lnTo>
                  <a:lnTo>
                    <a:pt x="0" y="269970"/>
                  </a:lnTo>
                  <a:lnTo>
                    <a:pt x="0" y="358937"/>
                  </a:lnTo>
                  <a:lnTo>
                    <a:pt x="0" y="392684"/>
                  </a:lnTo>
                  <a:lnTo>
                    <a:pt x="0" y="7214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6517" y="33532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70878" y="2958086"/>
            <a:ext cx="4589145" cy="817244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5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ENTITAS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WAKAF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40448" y="2617977"/>
            <a:ext cx="166807" cy="340109"/>
            <a:chOff x="5140449" y="2617977"/>
            <a:chExt cx="76200" cy="791845"/>
          </a:xfrm>
        </p:grpSpPr>
        <p:sp>
          <p:nvSpPr>
            <p:cNvPr id="9" name="object 9"/>
            <p:cNvSpPr/>
            <p:nvPr/>
          </p:nvSpPr>
          <p:spPr>
            <a:xfrm>
              <a:off x="5178551" y="2624327"/>
              <a:ext cx="0" cy="721995"/>
            </a:xfrm>
            <a:custGeom>
              <a:avLst/>
              <a:gdLst/>
              <a:ahLst/>
              <a:cxnLst/>
              <a:rect l="l" t="t" r="r" b="b"/>
              <a:pathLst>
                <a:path h="721995">
                  <a:moveTo>
                    <a:pt x="0" y="0"/>
                  </a:moveTo>
                  <a:lnTo>
                    <a:pt x="0" y="144188"/>
                  </a:lnTo>
                  <a:lnTo>
                    <a:pt x="0" y="269970"/>
                  </a:lnTo>
                  <a:lnTo>
                    <a:pt x="0" y="358937"/>
                  </a:lnTo>
                  <a:lnTo>
                    <a:pt x="0" y="392684"/>
                  </a:lnTo>
                  <a:lnTo>
                    <a:pt x="0" y="7214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0449" y="333348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31822" y="4215029"/>
            <a:ext cx="4589145" cy="818515"/>
          </a:xfrm>
          <a:prstGeom prst="rect">
            <a:avLst/>
          </a:prstGeom>
          <a:solidFill>
            <a:srgbClr val="FFFF00"/>
          </a:solidFill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1487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Entitas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(Subsidiary)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51338" y="3775331"/>
            <a:ext cx="76199" cy="439698"/>
            <a:chOff x="3889251" y="4259326"/>
            <a:chExt cx="76200" cy="570865"/>
          </a:xfrm>
        </p:grpSpPr>
        <p:sp>
          <p:nvSpPr>
            <p:cNvPr id="13" name="object 13"/>
            <p:cNvSpPr/>
            <p:nvPr/>
          </p:nvSpPr>
          <p:spPr>
            <a:xfrm>
              <a:off x="3927347" y="4265676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h="501014">
                  <a:moveTo>
                    <a:pt x="0" y="0"/>
                  </a:moveTo>
                  <a:lnTo>
                    <a:pt x="0" y="5007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9251" y="47537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25111" y="3063126"/>
            <a:ext cx="2085339" cy="817244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558800" marR="132080" indent="-417830">
              <a:lnSpc>
                <a:spcPct val="100000"/>
              </a:lnSpc>
              <a:spcBef>
                <a:spcPts val="11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LAPORAN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KEUANGAN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TERSENDIRI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5347" y="1551511"/>
            <a:ext cx="6720205" cy="1920239"/>
            <a:chOff x="589786" y="1975104"/>
            <a:chExt cx="6720205" cy="1920239"/>
          </a:xfrm>
        </p:grpSpPr>
        <p:sp>
          <p:nvSpPr>
            <p:cNvPr id="17" name="object 17"/>
            <p:cNvSpPr/>
            <p:nvPr/>
          </p:nvSpPr>
          <p:spPr>
            <a:xfrm>
              <a:off x="6220967" y="3857244"/>
              <a:ext cx="1025525" cy="0"/>
            </a:xfrm>
            <a:custGeom>
              <a:avLst/>
              <a:gdLst/>
              <a:ahLst/>
              <a:cxnLst/>
              <a:rect l="l" t="t" r="r" b="b"/>
              <a:pathLst>
                <a:path w="1025525">
                  <a:moveTo>
                    <a:pt x="0" y="0"/>
                  </a:moveTo>
                  <a:lnTo>
                    <a:pt x="10250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3350" y="38191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9786" y="1975104"/>
              <a:ext cx="977265" cy="490855"/>
            </a:xfrm>
            <a:custGeom>
              <a:avLst/>
              <a:gdLst/>
              <a:ahLst/>
              <a:cxnLst/>
              <a:rect l="l" t="t" r="r" b="b"/>
              <a:pathLst>
                <a:path w="977265" h="490855">
                  <a:moveTo>
                    <a:pt x="819721" y="0"/>
                  </a:moveTo>
                  <a:lnTo>
                    <a:pt x="157162" y="0"/>
                  </a:lnTo>
                  <a:lnTo>
                    <a:pt x="121128" y="6480"/>
                  </a:lnTo>
                  <a:lnTo>
                    <a:pt x="58868" y="53904"/>
                  </a:lnTo>
                  <a:lnTo>
                    <a:pt x="34528" y="91902"/>
                  </a:lnTo>
                  <a:lnTo>
                    <a:pt x="15975" y="137459"/>
                  </a:lnTo>
                  <a:lnTo>
                    <a:pt x="4151" y="189104"/>
                  </a:lnTo>
                  <a:lnTo>
                    <a:pt x="0" y="245364"/>
                  </a:lnTo>
                  <a:lnTo>
                    <a:pt x="4151" y="301623"/>
                  </a:lnTo>
                  <a:lnTo>
                    <a:pt x="15975" y="353268"/>
                  </a:lnTo>
                  <a:lnTo>
                    <a:pt x="34528" y="398825"/>
                  </a:lnTo>
                  <a:lnTo>
                    <a:pt x="58868" y="436823"/>
                  </a:lnTo>
                  <a:lnTo>
                    <a:pt x="88049" y="465788"/>
                  </a:lnTo>
                  <a:lnTo>
                    <a:pt x="157162" y="490728"/>
                  </a:lnTo>
                  <a:lnTo>
                    <a:pt x="819721" y="490728"/>
                  </a:lnTo>
                  <a:lnTo>
                    <a:pt x="888840" y="465788"/>
                  </a:lnTo>
                  <a:lnTo>
                    <a:pt x="918021" y="436823"/>
                  </a:lnTo>
                  <a:lnTo>
                    <a:pt x="942359" y="398825"/>
                  </a:lnTo>
                  <a:lnTo>
                    <a:pt x="960910" y="353268"/>
                  </a:lnTo>
                  <a:lnTo>
                    <a:pt x="972733" y="301623"/>
                  </a:lnTo>
                  <a:lnTo>
                    <a:pt x="976884" y="245364"/>
                  </a:lnTo>
                  <a:lnTo>
                    <a:pt x="972733" y="189104"/>
                  </a:lnTo>
                  <a:lnTo>
                    <a:pt x="960910" y="137459"/>
                  </a:lnTo>
                  <a:lnTo>
                    <a:pt x="942359" y="91902"/>
                  </a:lnTo>
                  <a:lnTo>
                    <a:pt x="918021" y="53904"/>
                  </a:lnTo>
                  <a:lnTo>
                    <a:pt x="888840" y="24939"/>
                  </a:lnTo>
                  <a:lnTo>
                    <a:pt x="8197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28306" y="1705871"/>
            <a:ext cx="493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Nazhir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8160" y="4317583"/>
            <a:ext cx="2085339" cy="6997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55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60023" y="4630007"/>
            <a:ext cx="1089025" cy="76200"/>
            <a:chOff x="6220967" y="5201415"/>
            <a:chExt cx="1089025" cy="76200"/>
          </a:xfrm>
        </p:grpSpPr>
        <p:sp>
          <p:nvSpPr>
            <p:cNvPr id="23" name="object 23"/>
            <p:cNvSpPr/>
            <p:nvPr/>
          </p:nvSpPr>
          <p:spPr>
            <a:xfrm>
              <a:off x="6220967" y="5239513"/>
              <a:ext cx="1025525" cy="0"/>
            </a:xfrm>
            <a:custGeom>
              <a:avLst/>
              <a:gdLst/>
              <a:ahLst/>
              <a:cxnLst/>
              <a:rect l="l" t="t" r="r" b="b"/>
              <a:pathLst>
                <a:path w="1025525">
                  <a:moveTo>
                    <a:pt x="0" y="0"/>
                  </a:moveTo>
                  <a:lnTo>
                    <a:pt x="1025080" y="0"/>
                  </a:lnTo>
                </a:path>
              </a:pathLst>
            </a:custGeom>
            <a:ln w="12700">
              <a:solidFill>
                <a:srgbClr val="4471C4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3351" y="52014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D" smtClean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DD4FB5F-581B-65A1-FBAC-D039ECB5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spc="-5" dirty="0">
                <a:latin typeface="Candara" panose="020E0502030303020204" pitchFamily="34" charset="0"/>
                <a:cs typeface="Calibri"/>
              </a:rPr>
              <a:t>PELAPORAN</a:t>
            </a:r>
            <a:r>
              <a:rPr lang="en-ID" sz="4400" spc="-45" dirty="0">
                <a:latin typeface="Candara" panose="020E0502030303020204" pitchFamily="34" charset="0"/>
                <a:cs typeface="Calibri"/>
              </a:rPr>
              <a:t> </a:t>
            </a:r>
            <a:r>
              <a:rPr lang="en-ID" sz="4400" spc="-10" dirty="0">
                <a:latin typeface="Candara" panose="020E0502030303020204" pitchFamily="34" charset="0"/>
                <a:cs typeface="Calibri"/>
              </a:rPr>
              <a:t>KEUANGAN</a:t>
            </a:r>
            <a:endParaRPr lang="en-ID" dirty="0">
              <a:latin typeface="Candara" panose="020E0502030303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D19AB88-277A-6EE0-F8EC-EDE9F0C5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16" y="5154899"/>
            <a:ext cx="9107078" cy="12473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ID" sz="2000" dirty="0" err="1">
                <a:latin typeface="Candara" panose="020E0502030303020204" pitchFamily="34" charset="0"/>
              </a:rPr>
              <a:t>Aset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wakaf</a:t>
            </a:r>
            <a:r>
              <a:rPr lang="en-ID" sz="2000" dirty="0">
                <a:latin typeface="Candara" panose="020E0502030303020204" pitchFamily="34" charset="0"/>
              </a:rPr>
              <a:t> yang </a:t>
            </a:r>
            <a:r>
              <a:rPr lang="en-ID" sz="2000" dirty="0" err="1">
                <a:latin typeface="Candara" panose="020E0502030303020204" pitchFamily="34" charset="0"/>
              </a:rPr>
              <a:t>diterima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dapat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berupa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surat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berharga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atau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saham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kepemilikan</a:t>
            </a:r>
            <a:r>
              <a:rPr lang="en-ID" sz="2000" dirty="0">
                <a:latin typeface="Candara" panose="020E0502030303020204" pitchFamily="34" charset="0"/>
              </a:rPr>
              <a:t> di </a:t>
            </a:r>
            <a:r>
              <a:rPr lang="en-ID" sz="2000" dirty="0" err="1">
                <a:latin typeface="Candara" panose="020E0502030303020204" pitchFamily="34" charset="0"/>
              </a:rPr>
              <a:t>perusahaan</a:t>
            </a:r>
            <a:r>
              <a:rPr lang="en-ID" sz="2000" dirty="0">
                <a:latin typeface="Candara" panose="020E0502030303020204" pitchFamily="34" charset="0"/>
              </a:rPr>
              <a:t>. Jika </a:t>
            </a:r>
            <a:r>
              <a:rPr lang="en-ID" sz="2000" dirty="0" err="1">
                <a:latin typeface="Candara" panose="020E0502030303020204" pitchFamily="34" charset="0"/>
              </a:rPr>
              <a:t>saham</a:t>
            </a:r>
            <a:r>
              <a:rPr lang="en-ID" sz="2000" dirty="0">
                <a:latin typeface="Candara" panose="020E0502030303020204" pitchFamily="34" charset="0"/>
              </a:rPr>
              <a:t> yang </a:t>
            </a:r>
            <a:r>
              <a:rPr lang="en-ID" sz="2000" dirty="0" err="1">
                <a:latin typeface="Candara" panose="020E0502030303020204" pitchFamily="34" charset="0"/>
              </a:rPr>
              <a:t>diwakafkan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memunculkan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pengendalian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nazhir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terhadap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perusahaan</a:t>
            </a:r>
            <a:r>
              <a:rPr lang="en-ID" sz="2000" dirty="0">
                <a:latin typeface="Candara" panose="020E0502030303020204" pitchFamily="34" charset="0"/>
              </a:rPr>
              <a:t>, </a:t>
            </a:r>
            <a:r>
              <a:rPr lang="en-ID" sz="2000" dirty="0" err="1">
                <a:latin typeface="Candara" panose="020E0502030303020204" pitchFamily="34" charset="0"/>
              </a:rPr>
              <a:t>maka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perusahaan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tersebut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merupakan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entitas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anak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dari</a:t>
            </a:r>
            <a:r>
              <a:rPr lang="en-ID" sz="2000" dirty="0">
                <a:latin typeface="Candara" panose="020E0502030303020204" pitchFamily="34" charset="0"/>
              </a:rPr>
              <a:t> </a:t>
            </a:r>
            <a:r>
              <a:rPr lang="en-ID" sz="2000" dirty="0" err="1">
                <a:latin typeface="Candara" panose="020E0502030303020204" pitchFamily="34" charset="0"/>
              </a:rPr>
              <a:t>nazhir</a:t>
            </a:r>
            <a:r>
              <a:rPr lang="en-ID" sz="20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1851</Words>
  <Application>Microsoft Office PowerPoint</Application>
  <PresentationFormat>Widescreen</PresentationFormat>
  <Paragraphs>536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Malgun Gothic</vt:lpstr>
      <vt:lpstr>Arial</vt:lpstr>
      <vt:lpstr>Arial MT</vt:lpstr>
      <vt:lpstr>Calibri</vt:lpstr>
      <vt:lpstr>Calibri Light</vt:lpstr>
      <vt:lpstr>Candara</vt:lpstr>
      <vt:lpstr>Times New Roman</vt:lpstr>
      <vt:lpstr>Wingdings</vt:lpstr>
      <vt:lpstr>Office Theme</vt:lpstr>
      <vt:lpstr>AKUNTANSI WAKAF</vt:lpstr>
      <vt:lpstr>SAK Syariah untuk Entitas Wakaf</vt:lpstr>
      <vt:lpstr>Ruang Lingkup </vt:lpstr>
      <vt:lpstr>Jenis Wakaf</vt:lpstr>
      <vt:lpstr>PowerPoint Presentation</vt:lpstr>
      <vt:lpstr>PowerPoint Presentation</vt:lpstr>
      <vt:lpstr>ENTITAS WAKAF</vt:lpstr>
      <vt:lpstr>PROSES BISNIS ENTITAS WAKAF</vt:lpstr>
      <vt:lpstr>PELAPORAN KEUANGAN</vt:lpstr>
      <vt:lpstr>KOMPONEN LAPORAN KEUANGAN</vt:lpstr>
      <vt:lpstr>LAPORAN POSISI KEUANGAN</vt:lpstr>
      <vt:lpstr>LAPORAN POSISI KEUANGAN (LANJUTAN)</vt:lpstr>
      <vt:lpstr>LAPORAN RINCIAN ASET WAKAF</vt:lpstr>
      <vt:lpstr>RINCIAN ASET WAKAF (LANJUTAN)</vt:lpstr>
      <vt:lpstr>LAPORAN AKTIVITAS</vt:lpstr>
      <vt:lpstr>LAPORAN AKTIVITAS (LANJUTAN)</vt:lpstr>
      <vt:lpstr>LAPORAN AKTIVITAS (LANJUTAN)</vt:lpstr>
      <vt:lpstr>LAPORAN AKTIVITAS (LANJUTAN)</vt:lpstr>
      <vt:lpstr>PENGAKUAN</vt:lpstr>
      <vt:lpstr>PENGAKUAN (LANJUTAN)</vt:lpstr>
      <vt:lpstr>PENGUKURAN</vt:lpstr>
      <vt:lpstr>Contoh Kasus: buatlah jurnalnya!</vt:lpstr>
      <vt:lpstr>Contoh Kasus: buatlah jurnalnya!</vt:lpstr>
      <vt:lpstr>KEBIJAKAN AKUNTANSI LAIN</vt:lpstr>
      <vt:lpstr>PILAR STANDAR AKUNTANSI KEUANGAN</vt:lpstr>
      <vt:lpstr>ACCOUNTING FRAMEWORK ENTITAS  WAKAF</vt:lpstr>
      <vt:lpstr>Soal-soal (1)</vt:lpstr>
      <vt:lpstr>Soal-soal (2)</vt:lpstr>
      <vt:lpstr>Soal-soal (3)</vt:lpstr>
      <vt:lpstr>Soal-soal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arroisy.ys@gmail.com</dc:creator>
  <cp:lastModifiedBy>Ahmad Baehaqi</cp:lastModifiedBy>
  <cp:revision>15</cp:revision>
  <dcterms:created xsi:type="dcterms:W3CDTF">2024-08-13T08:52:30Z</dcterms:created>
  <dcterms:modified xsi:type="dcterms:W3CDTF">2024-09-14T00:56:28Z</dcterms:modified>
</cp:coreProperties>
</file>